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159"/>
  </p:handoutMasterIdLst>
  <p:sldIdLst>
    <p:sldId id="258" r:id="rId3"/>
    <p:sldId id="916" r:id="rId4"/>
    <p:sldId id="259" r:id="rId5"/>
    <p:sldId id="268" r:id="rId7"/>
    <p:sldId id="1389" r:id="rId8"/>
    <p:sldId id="1390" r:id="rId9"/>
    <p:sldId id="1391" r:id="rId10"/>
    <p:sldId id="756" r:id="rId11"/>
    <p:sldId id="757" r:id="rId12"/>
    <p:sldId id="753" r:id="rId13"/>
    <p:sldId id="752" r:id="rId14"/>
    <p:sldId id="754" r:id="rId15"/>
    <p:sldId id="755" r:id="rId16"/>
    <p:sldId id="1999" r:id="rId17"/>
    <p:sldId id="2000" r:id="rId18"/>
    <p:sldId id="400" r:id="rId19"/>
    <p:sldId id="454" r:id="rId20"/>
    <p:sldId id="719" r:id="rId21"/>
    <p:sldId id="720" r:id="rId22"/>
    <p:sldId id="721" r:id="rId23"/>
    <p:sldId id="1536" r:id="rId24"/>
    <p:sldId id="1757" r:id="rId25"/>
    <p:sldId id="1758" r:id="rId26"/>
    <p:sldId id="1759" r:id="rId27"/>
    <p:sldId id="1533" r:id="rId28"/>
    <p:sldId id="1756" r:id="rId29"/>
    <p:sldId id="1645" r:id="rId30"/>
    <p:sldId id="1755" r:id="rId31"/>
    <p:sldId id="1998" r:id="rId32"/>
    <p:sldId id="1535" r:id="rId33"/>
    <p:sldId id="1760" r:id="rId34"/>
    <p:sldId id="1761" r:id="rId35"/>
    <p:sldId id="1762" r:id="rId36"/>
    <p:sldId id="1763" r:id="rId37"/>
    <p:sldId id="1972" r:id="rId38"/>
    <p:sldId id="1973" r:id="rId39"/>
    <p:sldId id="1974" r:id="rId40"/>
    <p:sldId id="1975" r:id="rId41"/>
    <p:sldId id="1976" r:id="rId42"/>
    <p:sldId id="1977" r:id="rId43"/>
    <p:sldId id="1978" r:id="rId44"/>
    <p:sldId id="1979" r:id="rId45"/>
    <p:sldId id="1980" r:id="rId46"/>
    <p:sldId id="1981" r:id="rId47"/>
    <p:sldId id="1982" r:id="rId48"/>
    <p:sldId id="1983" r:id="rId49"/>
    <p:sldId id="1984" r:id="rId50"/>
    <p:sldId id="1985" r:id="rId51"/>
    <p:sldId id="1986" r:id="rId52"/>
    <p:sldId id="1987" r:id="rId53"/>
    <p:sldId id="1988" r:id="rId54"/>
    <p:sldId id="1989" r:id="rId55"/>
    <p:sldId id="1990" r:id="rId56"/>
    <p:sldId id="2001" r:id="rId57"/>
    <p:sldId id="1991" r:id="rId58"/>
    <p:sldId id="1992" r:id="rId59"/>
    <p:sldId id="1993" r:id="rId60"/>
    <p:sldId id="1994" r:id="rId61"/>
    <p:sldId id="1995" r:id="rId62"/>
    <p:sldId id="1996" r:id="rId63"/>
    <p:sldId id="1997" r:id="rId64"/>
    <p:sldId id="2002" r:id="rId65"/>
    <p:sldId id="1500" r:id="rId66"/>
    <p:sldId id="1501" r:id="rId67"/>
    <p:sldId id="1502" r:id="rId68"/>
    <p:sldId id="1503" r:id="rId69"/>
    <p:sldId id="1504" r:id="rId70"/>
    <p:sldId id="1505" r:id="rId71"/>
    <p:sldId id="1506" r:id="rId72"/>
    <p:sldId id="1507" r:id="rId73"/>
    <p:sldId id="1508" r:id="rId74"/>
    <p:sldId id="1509" r:id="rId75"/>
    <p:sldId id="1510" r:id="rId76"/>
    <p:sldId id="1511" r:id="rId77"/>
    <p:sldId id="1512" r:id="rId78"/>
    <p:sldId id="1539" r:id="rId79"/>
    <p:sldId id="1540" r:id="rId80"/>
    <p:sldId id="1513" r:id="rId81"/>
    <p:sldId id="1514" r:id="rId82"/>
    <p:sldId id="1515" r:id="rId83"/>
    <p:sldId id="1516" r:id="rId84"/>
    <p:sldId id="1517" r:id="rId85"/>
    <p:sldId id="1518" r:id="rId86"/>
    <p:sldId id="2005" r:id="rId87"/>
    <p:sldId id="2006" r:id="rId88"/>
    <p:sldId id="2012" r:id="rId89"/>
    <p:sldId id="2007" r:id="rId90"/>
    <p:sldId id="2008" r:id="rId91"/>
    <p:sldId id="2009" r:id="rId92"/>
    <p:sldId id="2010" r:id="rId93"/>
    <p:sldId id="2011" r:id="rId94"/>
    <p:sldId id="365" r:id="rId95"/>
    <p:sldId id="1220" r:id="rId96"/>
    <p:sldId id="1221" r:id="rId97"/>
    <p:sldId id="556" r:id="rId98"/>
    <p:sldId id="832" r:id="rId99"/>
    <p:sldId id="833" r:id="rId100"/>
    <p:sldId id="834" r:id="rId101"/>
    <p:sldId id="835" r:id="rId102"/>
    <p:sldId id="2004" r:id="rId103"/>
    <p:sldId id="875" r:id="rId104"/>
    <p:sldId id="1089" r:id="rId105"/>
    <p:sldId id="1090" r:id="rId106"/>
    <p:sldId id="1538" r:id="rId107"/>
    <p:sldId id="1091" r:id="rId108"/>
    <p:sldId id="1167" r:id="rId109"/>
    <p:sldId id="1222" r:id="rId110"/>
    <p:sldId id="977" r:id="rId111"/>
    <p:sldId id="761" r:id="rId112"/>
    <p:sldId id="762" r:id="rId113"/>
    <p:sldId id="763" r:id="rId114"/>
    <p:sldId id="1292" r:id="rId115"/>
    <p:sldId id="1291" r:id="rId116"/>
    <p:sldId id="1293" r:id="rId117"/>
    <p:sldId id="1294" r:id="rId118"/>
    <p:sldId id="1295" r:id="rId119"/>
    <p:sldId id="1297" r:id="rId120"/>
    <p:sldId id="1296" r:id="rId121"/>
    <p:sldId id="1299" r:id="rId122"/>
    <p:sldId id="1298" r:id="rId123"/>
    <p:sldId id="1334" r:id="rId124"/>
    <p:sldId id="1335" r:id="rId125"/>
    <p:sldId id="1336" r:id="rId126"/>
    <p:sldId id="1338" r:id="rId127"/>
    <p:sldId id="1339" r:id="rId128"/>
    <p:sldId id="1340" r:id="rId129"/>
    <p:sldId id="1341" r:id="rId130"/>
    <p:sldId id="1342" r:id="rId131"/>
    <p:sldId id="1343" r:id="rId132"/>
    <p:sldId id="1344" r:id="rId133"/>
    <p:sldId id="1541" r:id="rId134"/>
    <p:sldId id="1542" r:id="rId135"/>
    <p:sldId id="1543" r:id="rId136"/>
    <p:sldId id="1544" r:id="rId137"/>
    <p:sldId id="1545" r:id="rId138"/>
    <p:sldId id="1378" r:id="rId139"/>
    <p:sldId id="1381" r:id="rId140"/>
    <p:sldId id="1382" r:id="rId141"/>
    <p:sldId id="1383" r:id="rId142"/>
    <p:sldId id="1384" r:id="rId143"/>
    <p:sldId id="1380" r:id="rId144"/>
    <p:sldId id="1385" r:id="rId145"/>
    <p:sldId id="1386" r:id="rId146"/>
    <p:sldId id="1021" r:id="rId147"/>
    <p:sldId id="638" r:id="rId148"/>
    <p:sldId id="1022" r:id="rId149"/>
    <p:sldId id="876" r:id="rId150"/>
    <p:sldId id="737" r:id="rId151"/>
    <p:sldId id="730" r:id="rId152"/>
    <p:sldId id="1287" r:id="rId153"/>
    <p:sldId id="1333" r:id="rId154"/>
    <p:sldId id="2003" r:id="rId155"/>
    <p:sldId id="282" r:id="rId156"/>
    <p:sldId id="554" r:id="rId157"/>
    <p:sldId id="285" r:id="rId1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E2D"/>
    <a:srgbClr val="AE0212"/>
    <a:srgbClr val="D34BD9"/>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3" Type="http://schemas.openxmlformats.org/officeDocument/2006/relationships/commentAuthors" Target="commentAuthors.xml"/><Relationship Id="rId162" Type="http://schemas.openxmlformats.org/officeDocument/2006/relationships/tableStyles" Target="tableStyles.xml"/><Relationship Id="rId161" Type="http://schemas.openxmlformats.org/officeDocument/2006/relationships/viewProps" Target="viewProps.xml"/><Relationship Id="rId160" Type="http://schemas.openxmlformats.org/officeDocument/2006/relationships/presProps" Target="presProps.xml"/><Relationship Id="rId16" Type="http://schemas.openxmlformats.org/officeDocument/2006/relationships/slide" Target="slides/slide13.xml"/><Relationship Id="rId159" Type="http://schemas.openxmlformats.org/officeDocument/2006/relationships/handoutMaster" Target="handoutMasters/handoutMaster1.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27.png"/><Relationship Id="rId4" Type="http://schemas.openxmlformats.org/officeDocument/2006/relationships/image" Target="../media/image1.sv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jpeg"/></Relationships>
</file>

<file path=ppt/slides/_rels/slide100.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86.png"/><Relationship Id="rId7" Type="http://schemas.openxmlformats.org/officeDocument/2006/relationships/image" Target="../media/image25.svg"/><Relationship Id="rId6" Type="http://schemas.openxmlformats.org/officeDocument/2006/relationships/image" Target="../media/image155.png"/><Relationship Id="rId5" Type="http://schemas.openxmlformats.org/officeDocument/2006/relationships/image" Target="../media/image138.png"/><Relationship Id="rId4" Type="http://schemas.openxmlformats.org/officeDocument/2006/relationships/image" Target="../media/image149.png"/><Relationship Id="rId3" Type="http://schemas.openxmlformats.org/officeDocument/2006/relationships/image" Target="../media/image6.svg"/><Relationship Id="rId2" Type="http://schemas.openxmlformats.org/officeDocument/2006/relationships/image" Target="../media/image52.png"/><Relationship Id="rId14" Type="http://schemas.openxmlformats.org/officeDocument/2006/relationships/slideLayout" Target="../slideLayouts/slideLayout7.xml"/><Relationship Id="rId13" Type="http://schemas.openxmlformats.org/officeDocument/2006/relationships/image" Target="../media/image157.png"/><Relationship Id="rId12" Type="http://schemas.openxmlformats.org/officeDocument/2006/relationships/image" Target="../media/image43.png"/><Relationship Id="rId11" Type="http://schemas.openxmlformats.org/officeDocument/2006/relationships/image" Target="../media/image26.svg"/><Relationship Id="rId10" Type="http://schemas.openxmlformats.org/officeDocument/2006/relationships/image" Target="../media/image156.png"/><Relationship Id="rId1" Type="http://schemas.openxmlformats.org/officeDocument/2006/relationships/image" Target="../media/image39.png"/></Relationships>
</file>

<file path=ppt/slides/_rels/slide101.xml.rels><?xml version="1.0" encoding="UTF-8" standalone="yes"?>
<Relationships xmlns="http://schemas.openxmlformats.org/package/2006/relationships"><Relationship Id="rId9" Type="http://schemas.openxmlformats.org/officeDocument/2006/relationships/image" Target="../media/image151.png"/><Relationship Id="rId8" Type="http://schemas.openxmlformats.org/officeDocument/2006/relationships/image" Target="../media/image159.png"/><Relationship Id="rId7" Type="http://schemas.openxmlformats.org/officeDocument/2006/relationships/image" Target="../media/image158.png"/><Relationship Id="rId6" Type="http://schemas.openxmlformats.org/officeDocument/2006/relationships/hyperlink" Target="https://aws.amazon.com/blogs/compute/increasing-real-time-stream-processing-performance-with-amazon-kinesis-data-streams-enhanced-fan-out-and-aws-lambda/&#13;" TargetMode="External"/><Relationship Id="rId5" Type="http://schemas.openxmlformats.org/officeDocument/2006/relationships/image" Target="../media/image10.svg"/><Relationship Id="rId4" Type="http://schemas.openxmlformats.org/officeDocument/2006/relationships/image" Target="../media/image86.png"/><Relationship Id="rId3" Type="http://schemas.openxmlformats.org/officeDocument/2006/relationships/image" Target="../media/image149.png"/><Relationship Id="rId2" Type="http://schemas.openxmlformats.org/officeDocument/2006/relationships/image" Target="../media/image6.svg"/><Relationship Id="rId18" Type="http://schemas.openxmlformats.org/officeDocument/2006/relationships/slideLayout" Target="../slideLayouts/slideLayout7.xml"/><Relationship Id="rId17" Type="http://schemas.openxmlformats.org/officeDocument/2006/relationships/image" Target="../media/image28.svg"/><Relationship Id="rId16" Type="http://schemas.openxmlformats.org/officeDocument/2006/relationships/image" Target="../media/image161.png"/><Relationship Id="rId15" Type="http://schemas.openxmlformats.org/officeDocument/2006/relationships/image" Target="../media/image16.svg"/><Relationship Id="rId14" Type="http://schemas.openxmlformats.org/officeDocument/2006/relationships/image" Target="../media/image132.png"/><Relationship Id="rId13" Type="http://schemas.openxmlformats.org/officeDocument/2006/relationships/image" Target="../media/image56.png"/><Relationship Id="rId12" Type="http://schemas.openxmlformats.org/officeDocument/2006/relationships/image" Target="../media/image27.svg"/><Relationship Id="rId11" Type="http://schemas.openxmlformats.org/officeDocument/2006/relationships/image" Target="../media/image160.png"/><Relationship Id="rId10" Type="http://schemas.openxmlformats.org/officeDocument/2006/relationships/image" Target="../media/image24.svg"/><Relationship Id="rId1" Type="http://schemas.openxmlformats.org/officeDocument/2006/relationships/image" Target="../media/image52.png"/></Relationships>
</file>

<file path=ppt/slides/_rels/slide10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41.png"/><Relationship Id="rId6" Type="http://schemas.openxmlformats.org/officeDocument/2006/relationships/image" Target="../media/image29.svg"/><Relationship Id="rId5" Type="http://schemas.openxmlformats.org/officeDocument/2006/relationships/image" Target="../media/image162.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image" Target="../media/image39.png"/></Relationships>
</file>

<file path=ppt/slides/_rels/slide10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3.png"/><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6.png"/><Relationship Id="rId3" Type="http://schemas.openxmlformats.org/officeDocument/2006/relationships/image" Target="../media/image4.svg"/><Relationship Id="rId2" Type="http://schemas.openxmlformats.org/officeDocument/2006/relationships/image" Target="../media/image41.png"/><Relationship Id="rId1" Type="http://schemas.openxmlformats.org/officeDocument/2006/relationships/image" Target="../media/image39.png"/></Relationships>
</file>

<file path=ppt/slides/_rels/slide104.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image" Target="../media/image30.svg"/><Relationship Id="rId7" Type="http://schemas.openxmlformats.org/officeDocument/2006/relationships/image" Target="../media/image164.png"/><Relationship Id="rId6" Type="http://schemas.openxmlformats.org/officeDocument/2006/relationships/image" Target="../media/image138.png"/><Relationship Id="rId5" Type="http://schemas.openxmlformats.org/officeDocument/2006/relationships/image" Target="../media/image55.png"/><Relationship Id="rId4" Type="http://schemas.openxmlformats.org/officeDocument/2006/relationships/image" Target="../media/image22.svg"/><Relationship Id="rId3" Type="http://schemas.openxmlformats.org/officeDocument/2006/relationships/image" Target="../media/image143.png"/><Relationship Id="rId2" Type="http://schemas.openxmlformats.org/officeDocument/2006/relationships/image" Target="../media/image6.svg"/><Relationship Id="rId13" Type="http://schemas.openxmlformats.org/officeDocument/2006/relationships/slideLayout" Target="../slideLayouts/slideLayout7.xml"/><Relationship Id="rId12" Type="http://schemas.openxmlformats.org/officeDocument/2006/relationships/image" Target="../media/image28.svg"/><Relationship Id="rId11" Type="http://schemas.openxmlformats.org/officeDocument/2006/relationships/image" Target="../media/image161.png"/><Relationship Id="rId10" Type="http://schemas.openxmlformats.org/officeDocument/2006/relationships/image" Target="../media/image10.svg"/><Relationship Id="rId1" Type="http://schemas.openxmlformats.org/officeDocument/2006/relationships/image" Target="../media/image52.png"/></Relationships>
</file>

<file path=ppt/slides/_rels/slide10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6.png"/><Relationship Id="rId7" Type="http://schemas.openxmlformats.org/officeDocument/2006/relationships/image" Target="../media/image55.png"/><Relationship Id="rId6" Type="http://schemas.openxmlformats.org/officeDocument/2006/relationships/image" Target="../media/image29.svg"/><Relationship Id="rId5" Type="http://schemas.openxmlformats.org/officeDocument/2006/relationships/image" Target="../media/image162.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39.png"/><Relationship Id="rId1" Type="http://schemas.openxmlformats.org/officeDocument/2006/relationships/image" Target="../media/image165.png"/></Relationships>
</file>

<file path=ppt/slides/_rels/slide106.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3.png"/><Relationship Id="rId7" Type="http://schemas.openxmlformats.org/officeDocument/2006/relationships/image" Target="../media/image55.png"/><Relationship Id="rId6" Type="http://schemas.openxmlformats.org/officeDocument/2006/relationships/image" Target="../media/image22.svg"/><Relationship Id="rId5" Type="http://schemas.openxmlformats.org/officeDocument/2006/relationships/image" Target="../media/image143.png"/><Relationship Id="rId4" Type="http://schemas.openxmlformats.org/officeDocument/2006/relationships/image" Target="../media/image6.svg"/><Relationship Id="rId3" Type="http://schemas.openxmlformats.org/officeDocument/2006/relationships/image" Target="../media/image52.png"/><Relationship Id="rId20" Type="http://schemas.openxmlformats.org/officeDocument/2006/relationships/slideLayout" Target="../slideLayouts/slideLayout7.xml"/><Relationship Id="rId2" Type="http://schemas.openxmlformats.org/officeDocument/2006/relationships/image" Target="../media/image46.png"/><Relationship Id="rId19" Type="http://schemas.openxmlformats.org/officeDocument/2006/relationships/image" Target="../media/image138.png"/><Relationship Id="rId18" Type="http://schemas.openxmlformats.org/officeDocument/2006/relationships/image" Target="../media/image31.svg"/><Relationship Id="rId17" Type="http://schemas.openxmlformats.org/officeDocument/2006/relationships/image" Target="../media/image167.png"/><Relationship Id="rId16" Type="http://schemas.openxmlformats.org/officeDocument/2006/relationships/image" Target="../media/image59.png"/><Relationship Id="rId15" Type="http://schemas.openxmlformats.org/officeDocument/2006/relationships/image" Target="../media/image19.svg"/><Relationship Id="rId14" Type="http://schemas.openxmlformats.org/officeDocument/2006/relationships/image" Target="../media/image135.png"/><Relationship Id="rId13" Type="http://schemas.openxmlformats.org/officeDocument/2006/relationships/image" Target="../media/image9.svg"/><Relationship Id="rId12" Type="http://schemas.openxmlformats.org/officeDocument/2006/relationships/image" Target="../media/image85.png"/><Relationship Id="rId11" Type="http://schemas.openxmlformats.org/officeDocument/2006/relationships/image" Target="../media/image8.svg"/><Relationship Id="rId10" Type="http://schemas.openxmlformats.org/officeDocument/2006/relationships/image" Target="../media/image84.png"/><Relationship Id="rId1" Type="http://schemas.openxmlformats.org/officeDocument/2006/relationships/image" Target="../media/image39.png"/></Relationships>
</file>

<file path=ppt/slides/_rels/slide107.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161.png"/><Relationship Id="rId7" Type="http://schemas.openxmlformats.org/officeDocument/2006/relationships/image" Target="../media/image14.svg"/><Relationship Id="rId6" Type="http://schemas.openxmlformats.org/officeDocument/2006/relationships/image" Target="../media/image129.png"/><Relationship Id="rId5" Type="http://schemas.openxmlformats.org/officeDocument/2006/relationships/image" Target="../media/image55.png"/><Relationship Id="rId4" Type="http://schemas.openxmlformats.org/officeDocument/2006/relationships/image" Target="../media/image10.svg"/><Relationship Id="rId3" Type="http://schemas.openxmlformats.org/officeDocument/2006/relationships/image" Target="../media/image86.png"/><Relationship Id="rId28" Type="http://schemas.openxmlformats.org/officeDocument/2006/relationships/notesSlide" Target="../notesSlides/notesSlide39.xml"/><Relationship Id="rId27" Type="http://schemas.openxmlformats.org/officeDocument/2006/relationships/slideLayout" Target="../slideLayouts/slideLayout7.xml"/><Relationship Id="rId26" Type="http://schemas.openxmlformats.org/officeDocument/2006/relationships/image" Target="../media/image6.svg"/><Relationship Id="rId25" Type="http://schemas.openxmlformats.org/officeDocument/2006/relationships/image" Target="../media/image52.png"/><Relationship Id="rId24" Type="http://schemas.openxmlformats.org/officeDocument/2006/relationships/image" Target="../media/image31.svg"/><Relationship Id="rId23" Type="http://schemas.openxmlformats.org/officeDocument/2006/relationships/image" Target="../media/image167.png"/><Relationship Id="rId22" Type="http://schemas.openxmlformats.org/officeDocument/2006/relationships/image" Target="../media/image59.png"/><Relationship Id="rId21" Type="http://schemas.openxmlformats.org/officeDocument/2006/relationships/image" Target="../media/image138.png"/><Relationship Id="rId20" Type="http://schemas.openxmlformats.org/officeDocument/2006/relationships/image" Target="../media/image34.svg"/><Relationship Id="rId2" Type="http://schemas.openxmlformats.org/officeDocument/2006/relationships/image" Target="../media/image17.svg"/><Relationship Id="rId19" Type="http://schemas.openxmlformats.org/officeDocument/2006/relationships/image" Target="../media/image170.png"/><Relationship Id="rId18" Type="http://schemas.openxmlformats.org/officeDocument/2006/relationships/image" Target="../media/image33.svg"/><Relationship Id="rId17" Type="http://schemas.openxmlformats.org/officeDocument/2006/relationships/image" Target="../media/image169.png"/><Relationship Id="rId16" Type="http://schemas.openxmlformats.org/officeDocument/2006/relationships/image" Target="../media/image32.svg"/><Relationship Id="rId15" Type="http://schemas.openxmlformats.org/officeDocument/2006/relationships/image" Target="../media/image168.png"/><Relationship Id="rId14" Type="http://schemas.openxmlformats.org/officeDocument/2006/relationships/image" Target="../media/image9.svg"/><Relationship Id="rId13" Type="http://schemas.openxmlformats.org/officeDocument/2006/relationships/image" Target="../media/image85.png"/><Relationship Id="rId12" Type="http://schemas.openxmlformats.org/officeDocument/2006/relationships/image" Target="../media/image42.png"/><Relationship Id="rId11" Type="http://schemas.openxmlformats.org/officeDocument/2006/relationships/image" Target="../media/image4.svg"/><Relationship Id="rId10" Type="http://schemas.openxmlformats.org/officeDocument/2006/relationships/image" Target="../media/image41.png"/><Relationship Id="rId1" Type="http://schemas.openxmlformats.org/officeDocument/2006/relationships/image" Target="../media/image133.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72.png"/><Relationship Id="rId1" Type="http://schemas.openxmlformats.org/officeDocument/2006/relationships/image" Target="../media/image171.png"/></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36.png"/><Relationship Id="rId2" Type="http://schemas.openxmlformats.org/officeDocument/2006/relationships/image" Target="../media/image173.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176.png"/><Relationship Id="rId1" Type="http://schemas.openxmlformats.org/officeDocument/2006/relationships/image" Target="../media/image36.pn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7.xml"/><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s>
</file>

<file path=ppt/slides/_rels/slide112.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29.png"/><Relationship Id="rId7" Type="http://schemas.openxmlformats.org/officeDocument/2006/relationships/image" Target="../media/image55.png"/><Relationship Id="rId6" Type="http://schemas.openxmlformats.org/officeDocument/2006/relationships/image" Target="../media/image10.svg"/><Relationship Id="rId5" Type="http://schemas.openxmlformats.org/officeDocument/2006/relationships/image" Target="../media/image86.png"/><Relationship Id="rId4" Type="http://schemas.openxmlformats.org/officeDocument/2006/relationships/image" Target="../media/image17.svg"/><Relationship Id="rId3" Type="http://schemas.openxmlformats.org/officeDocument/2006/relationships/image" Target="../media/image133.png"/><Relationship Id="rId20" Type="http://schemas.openxmlformats.org/officeDocument/2006/relationships/notesSlide" Target="../notesSlides/notesSlide43.xml"/><Relationship Id="rId2" Type="http://schemas.openxmlformats.org/officeDocument/2006/relationships/image" Target="../media/image176.png"/><Relationship Id="rId19" Type="http://schemas.openxmlformats.org/officeDocument/2006/relationships/slideLayout" Target="../slideLayouts/slideLayout7.xml"/><Relationship Id="rId18" Type="http://schemas.openxmlformats.org/officeDocument/2006/relationships/image" Target="../media/image175.png"/><Relationship Id="rId17" Type="http://schemas.openxmlformats.org/officeDocument/2006/relationships/image" Target="../media/image6.svg"/><Relationship Id="rId16" Type="http://schemas.openxmlformats.org/officeDocument/2006/relationships/image" Target="../media/image52.png"/><Relationship Id="rId15" Type="http://schemas.openxmlformats.org/officeDocument/2006/relationships/image" Target="../media/image31.svg"/><Relationship Id="rId14" Type="http://schemas.openxmlformats.org/officeDocument/2006/relationships/image" Target="../media/image167.png"/><Relationship Id="rId13" Type="http://schemas.openxmlformats.org/officeDocument/2006/relationships/image" Target="../media/image59.png"/><Relationship Id="rId12" Type="http://schemas.openxmlformats.org/officeDocument/2006/relationships/image" Target="../media/image138.png"/><Relationship Id="rId11" Type="http://schemas.openxmlformats.org/officeDocument/2006/relationships/image" Target="../media/image28.svg"/><Relationship Id="rId10" Type="http://schemas.openxmlformats.org/officeDocument/2006/relationships/image" Target="../media/image161.png"/><Relationship Id="rId1" Type="http://schemas.openxmlformats.org/officeDocument/2006/relationships/image" Target="../media/image36.png"/></Relationships>
</file>

<file path=ppt/slides/_rels/slide113.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5.png"/><Relationship Id="rId4" Type="http://schemas.openxmlformats.org/officeDocument/2006/relationships/image" Target="../media/image181.png"/><Relationship Id="rId3" Type="http://schemas.openxmlformats.org/officeDocument/2006/relationships/image" Target="../media/image176.png"/><Relationship Id="rId2" Type="http://schemas.openxmlformats.org/officeDocument/2006/relationships/image" Target="../media/image36.png"/><Relationship Id="rId1" Type="http://schemas.openxmlformats.org/officeDocument/2006/relationships/image" Target="../media/image180.png"/></Relationships>
</file>

<file path=ppt/slides/_rels/slide114.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7.xml"/><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76.png"/></Relationships>
</file>

<file path=ppt/slides/_rels/slide115.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7.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74.png"/><Relationship Id="rId1" Type="http://schemas.openxmlformats.org/officeDocument/2006/relationships/image" Target="../media/image176.png"/></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7.xml"/><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image" Target="../media/image174.png"/></Relationships>
</file>

<file path=ppt/slides/_rels/slide117.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image" Target="../media/image189.png"/><Relationship Id="rId2" Type="http://schemas.openxmlformats.org/officeDocument/2006/relationships/image" Target="../media/image187.png"/><Relationship Id="rId1" Type="http://schemas.openxmlformats.org/officeDocument/2006/relationships/image" Target="../media/image174.pn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190.png"/><Relationship Id="rId2" Type="http://schemas.openxmlformats.org/officeDocument/2006/relationships/image" Target="../media/image187.png"/><Relationship Id="rId1" Type="http://schemas.openxmlformats.org/officeDocument/2006/relationships/image" Target="../media/image174.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7.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7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120.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image" Target="../media/image193.png"/><Relationship Id="rId2" Type="http://schemas.openxmlformats.org/officeDocument/2006/relationships/image" Target="../media/image187.png"/><Relationship Id="rId1" Type="http://schemas.openxmlformats.org/officeDocument/2006/relationships/image" Target="../media/image174.png"/></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7.xml"/><Relationship Id="rId4" Type="http://schemas.openxmlformats.org/officeDocument/2006/relationships/image" Target="../media/image175.png"/><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image" Target="../media/image174.png"/></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174.png"/><Relationship Id="rId2" Type="http://schemas.openxmlformats.org/officeDocument/2006/relationships/image" Target="../media/image197.png"/><Relationship Id="rId1" Type="http://schemas.openxmlformats.org/officeDocument/2006/relationships/image" Target="../media/image196.png"/></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174.png"/><Relationship Id="rId1" Type="http://schemas.openxmlformats.org/officeDocument/2006/relationships/image" Target="../media/image198.png"/></Relationships>
</file>

<file path=ppt/slides/_rels/slide124.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image" Target="../media/image201.png"/><Relationship Id="rId3" Type="http://schemas.openxmlformats.org/officeDocument/2006/relationships/image" Target="../media/image200.png"/><Relationship Id="rId2" Type="http://schemas.openxmlformats.org/officeDocument/2006/relationships/image" Target="../media/image174.png"/><Relationship Id="rId1" Type="http://schemas.openxmlformats.org/officeDocument/2006/relationships/image" Target="../media/image199.png"/></Relationships>
</file>

<file path=ppt/slides/_rels/slide125.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205.png"/><Relationship Id="rId4" Type="http://schemas.openxmlformats.org/officeDocument/2006/relationships/image" Target="../media/image204.png"/><Relationship Id="rId3" Type="http://schemas.openxmlformats.org/officeDocument/2006/relationships/image" Target="../media/image203.png"/><Relationship Id="rId2" Type="http://schemas.openxmlformats.org/officeDocument/2006/relationships/image" Target="../media/image174.png"/><Relationship Id="rId1" Type="http://schemas.openxmlformats.org/officeDocument/2006/relationships/image" Target="../media/image202.png"/></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207.png"/><Relationship Id="rId1" Type="http://schemas.openxmlformats.org/officeDocument/2006/relationships/image" Target="../media/image206.png"/></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image" Target="../media/image207.png"/><Relationship Id="rId1" Type="http://schemas.openxmlformats.org/officeDocument/2006/relationships/image" Target="../media/image208.png"/></Relationships>
</file>

<file path=ppt/slides/_rels/slide128.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207.png"/><Relationship Id="rId1" Type="http://schemas.openxmlformats.org/officeDocument/2006/relationships/image" Target="../media/image209.png"/></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207.png"/><Relationship Id="rId1" Type="http://schemas.openxmlformats.org/officeDocument/2006/relationships/image" Target="../media/image21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image" Target="../media/image33.png"/></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207.png"/><Relationship Id="rId1" Type="http://schemas.openxmlformats.org/officeDocument/2006/relationships/image" Target="../media/image211.pn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2.pn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4.png"/></Relationships>
</file>

<file path=ppt/slides/_rels/slide133.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5.png"/></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6.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7.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218.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219.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220.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22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jpe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222.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223.png"/></Relationships>
</file>

<file path=ppt/slides/_rels/slide142.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7.xml"/><Relationship Id="rId2" Type="http://schemas.openxmlformats.org/officeDocument/2006/relationships/image" Target="../media/image225.png"/><Relationship Id="rId1" Type="http://schemas.openxmlformats.org/officeDocument/2006/relationships/image" Target="../media/image224.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226.png"/></Relationships>
</file>

<file path=ppt/slides/_rels/slide14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227.png"/><Relationship Id="rId1" Type="http://schemas.openxmlformats.org/officeDocument/2006/relationships/image" Target="../media/image1.jpeg"/></Relationships>
</file>

<file path=ppt/slides/_rels/slide1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29.png"/><Relationship Id="rId1" Type="http://schemas.openxmlformats.org/officeDocument/2006/relationships/image" Target="../media/image228.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1.png"/><Relationship Id="rId1" Type="http://schemas.openxmlformats.org/officeDocument/2006/relationships/image" Target="../media/image230.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3.png"/><Relationship Id="rId1" Type="http://schemas.openxmlformats.org/officeDocument/2006/relationships/image" Target="../media/image232.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5.png"/><Relationship Id="rId1" Type="http://schemas.openxmlformats.org/officeDocument/2006/relationships/image" Target="../media/image234.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7.png"/><Relationship Id="rId1" Type="http://schemas.openxmlformats.org/officeDocument/2006/relationships/image" Target="../media/image2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9.png"/><Relationship Id="rId1" Type="http://schemas.openxmlformats.org/officeDocument/2006/relationships/image" Target="../media/image238.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1.png"/><Relationship Id="rId1" Type="http://schemas.openxmlformats.org/officeDocument/2006/relationships/image" Target="../media/image240.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3.png"/><Relationship Id="rId1" Type="http://schemas.openxmlformats.org/officeDocument/2006/relationships/image" Target="../media/image242.png"/></Relationships>
</file>

<file path=ppt/slides/_rels/slide153.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54.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75.xml"/><Relationship Id="rId17" Type="http://schemas.openxmlformats.org/officeDocument/2006/relationships/slideLayout" Target="../slideLayouts/slideLayout1.xml"/><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14.png"/><Relationship Id="rId13" Type="http://schemas.openxmlformats.org/officeDocument/2006/relationships/hyperlink" Target="https://dev.to/weder96" TargetMode="External"/><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sv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svg"/><Relationship Id="rId3" Type="http://schemas.openxmlformats.org/officeDocument/2006/relationships/image" Target="../media/image41.png"/><Relationship Id="rId25" Type="http://schemas.openxmlformats.org/officeDocument/2006/relationships/slideLayout" Target="../slideLayouts/slideLayout7.xml"/><Relationship Id="rId24" Type="http://schemas.openxmlformats.org/officeDocument/2006/relationships/image" Target="../media/image59.png"/><Relationship Id="rId23" Type="http://schemas.openxmlformats.org/officeDocument/2006/relationships/image" Target="../media/image58.png"/><Relationship Id="rId22" Type="http://schemas.openxmlformats.org/officeDocument/2006/relationships/image" Target="../media/image57.png"/><Relationship Id="rId21" Type="http://schemas.openxmlformats.org/officeDocument/2006/relationships/image" Target="../media/image56.png"/><Relationship Id="rId20" Type="http://schemas.openxmlformats.org/officeDocument/2006/relationships/image" Target="../media/image55.png"/><Relationship Id="rId2" Type="http://schemas.openxmlformats.org/officeDocument/2006/relationships/image" Target="../media/image40.png"/><Relationship Id="rId19" Type="http://schemas.openxmlformats.org/officeDocument/2006/relationships/image" Target="../media/image54.png"/><Relationship Id="rId18" Type="http://schemas.openxmlformats.org/officeDocument/2006/relationships/image" Target="../media/image53.png"/><Relationship Id="rId17" Type="http://schemas.openxmlformats.org/officeDocument/2006/relationships/image" Target="../media/image6.svg"/><Relationship Id="rId16" Type="http://schemas.openxmlformats.org/officeDocument/2006/relationships/image" Target="../media/image52.png"/><Relationship Id="rId15" Type="http://schemas.openxmlformats.org/officeDocument/2006/relationships/image" Target="../media/image51.png"/><Relationship Id="rId14" Type="http://schemas.openxmlformats.org/officeDocument/2006/relationships/image" Target="../media/image50.png"/><Relationship Id="rId13" Type="http://schemas.openxmlformats.org/officeDocument/2006/relationships/image" Target="../media/image49.png"/><Relationship Id="rId12" Type="http://schemas.openxmlformats.org/officeDocument/2006/relationships/image" Target="../media/image48.png"/><Relationship Id="rId11" Type="http://schemas.openxmlformats.org/officeDocument/2006/relationships/image" Target="../media/image5.svg"/><Relationship Id="rId10" Type="http://schemas.openxmlformats.org/officeDocument/2006/relationships/image" Target="../media/image47.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2.png"/><Relationship Id="rId6" Type="http://schemas.openxmlformats.org/officeDocument/2006/relationships/image" Target="../media/image22.png"/><Relationship Id="rId5" Type="http://schemas.openxmlformats.org/officeDocument/2006/relationships/image" Target="../media/image61.png"/><Relationship Id="rId4" Type="http://schemas.openxmlformats.org/officeDocument/2006/relationships/image" Target="../media/image58.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0.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67.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6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0.png"/><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4.png"/><Relationship Id="rId15" Type="http://schemas.openxmlformats.org/officeDocument/2006/relationships/hyperlink" Target="https://dev.to/weder96" TargetMode="External"/><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hyperlink" Target="https://twitter.com/weder96" TargetMode="External"/><Relationship Id="rId10" Type="http://schemas.openxmlformats.org/officeDocument/2006/relationships/image" Target="../media/image10.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78.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55.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7.svg"/><Relationship Id="rId7" Type="http://schemas.openxmlformats.org/officeDocument/2006/relationships/image" Target="../media/image82.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svg"/><Relationship Id="rId3" Type="http://schemas.openxmlformats.org/officeDocument/2006/relationships/image" Target="../media/image41.png"/><Relationship Id="rId2" Type="http://schemas.openxmlformats.org/officeDocument/2006/relationships/image" Target="../media/image81.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3.png"/><Relationship Id="rId2" Type="http://schemas.openxmlformats.org/officeDocument/2006/relationships/image" Target="../media/image83.pn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82.png"/><Relationship Id="rId7" Type="http://schemas.openxmlformats.org/officeDocument/2006/relationships/image" Target="../media/image9.svg"/><Relationship Id="rId6" Type="http://schemas.openxmlformats.org/officeDocument/2006/relationships/image" Target="../media/image85.png"/><Relationship Id="rId5" Type="http://schemas.openxmlformats.org/officeDocument/2006/relationships/image" Target="../media/image8.svg"/><Relationship Id="rId4" Type="http://schemas.openxmlformats.org/officeDocument/2006/relationships/image" Target="../media/image84.png"/><Relationship Id="rId3" Type="http://schemas.openxmlformats.org/officeDocument/2006/relationships/image" Target="../media/image42.png"/><Relationship Id="rId2" Type="http://schemas.openxmlformats.org/officeDocument/2006/relationships/image" Target="../media/image43.png"/><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image" Target="../media/image11.svg"/><Relationship Id="rId12" Type="http://schemas.openxmlformats.org/officeDocument/2006/relationships/image" Target="../media/image87.png"/><Relationship Id="rId11" Type="http://schemas.openxmlformats.org/officeDocument/2006/relationships/image" Target="../media/image10.svg"/><Relationship Id="rId10" Type="http://schemas.openxmlformats.org/officeDocument/2006/relationships/image" Target="../media/image86.png"/><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88.png"/><Relationship Id="rId2" Type="http://schemas.openxmlformats.org/officeDocument/2006/relationships/image" Target="../media/image7.svg"/><Relationship Id="rId1" Type="http://schemas.openxmlformats.org/officeDocument/2006/relationships/image" Target="../media/image8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2.png"/><Relationship Id="rId2" Type="http://schemas.openxmlformats.org/officeDocument/2006/relationships/image" Target="../media/image91.png"/><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2.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5.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2.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2.png"/></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image" Target="../media/image95.png"/><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2.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2.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svg"/><Relationship Id="rId3" Type="http://schemas.openxmlformats.org/officeDocument/2006/relationships/image" Target="../media/image41.png"/><Relationship Id="rId2" Type="http://schemas.openxmlformats.org/officeDocument/2006/relationships/image" Target="../media/image98.png"/><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12.svg"/><Relationship Id="rId2" Type="http://schemas.openxmlformats.org/officeDocument/2006/relationships/image" Target="../media/image102.png"/><Relationship Id="rId1" Type="http://schemas.openxmlformats.org/officeDocument/2006/relationships/image" Target="../media/image10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101.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13.svg"/><Relationship Id="rId3" Type="http://schemas.openxmlformats.org/officeDocument/2006/relationships/image" Target="../media/image103.png"/><Relationship Id="rId2" Type="http://schemas.openxmlformats.org/officeDocument/2006/relationships/image" Target="../media/image39.png"/><Relationship Id="rId1" Type="http://schemas.openxmlformats.org/officeDocument/2006/relationships/image" Target="../media/image101.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4.svg"/><Relationship Id="rId1" Type="http://schemas.openxmlformats.org/officeDocument/2006/relationships/image" Target="../media/image41.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3.png"/><Relationship Id="rId2" Type="http://schemas.openxmlformats.org/officeDocument/2006/relationships/image" Target="../media/image106.png"/><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3.png"/><Relationship Id="rId2" Type="http://schemas.openxmlformats.org/officeDocument/2006/relationships/image" Target="../media/image107.png"/><Relationship Id="rId1"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9" Type="http://schemas.openxmlformats.org/officeDocument/2006/relationships/image" Target="../media/image115.png"/><Relationship Id="rId8" Type="http://schemas.openxmlformats.org/officeDocument/2006/relationships/image" Target="../media/image114.png"/><Relationship Id="rId7" Type="http://schemas.openxmlformats.org/officeDocument/2006/relationships/image" Target="../media/image113.png"/><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5" Type="http://schemas.openxmlformats.org/officeDocument/2006/relationships/notesSlide" Target="../notesSlides/notesSlide18.xml"/><Relationship Id="rId14" Type="http://schemas.openxmlformats.org/officeDocument/2006/relationships/slideLayout" Target="../slideLayouts/slideLayout7.xml"/><Relationship Id="rId13" Type="http://schemas.openxmlformats.org/officeDocument/2006/relationships/image" Target="../media/image119.png"/><Relationship Id="rId12" Type="http://schemas.openxmlformats.org/officeDocument/2006/relationships/image" Target="../media/image118.png"/><Relationship Id="rId11" Type="http://schemas.openxmlformats.org/officeDocument/2006/relationships/image" Target="../media/image117.png"/><Relationship Id="rId10" Type="http://schemas.openxmlformats.org/officeDocument/2006/relationships/image" Target="../media/image116.png"/><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21.png"/><Relationship Id="rId1" Type="http://schemas.openxmlformats.org/officeDocument/2006/relationships/image" Target="../media/image120.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3.png"/><Relationship Id="rId2" Type="http://schemas.openxmlformats.org/officeDocument/2006/relationships/image" Target="../media/image53.png"/><Relationship Id="rId1" Type="http://schemas.openxmlformats.org/officeDocument/2006/relationships/image" Target="../media/image122.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9.png"/><Relationship Id="rId2" Type="http://schemas.openxmlformats.org/officeDocument/2006/relationships/image" Target="../media/image124.png"/><Relationship Id="rId1" Type="http://schemas.openxmlformats.org/officeDocument/2006/relationships/image" Target="../media/image1.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6.png"/><Relationship Id="rId1" Type="http://schemas.openxmlformats.org/officeDocument/2006/relationships/image" Target="../media/image125.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8.png"/><Relationship Id="rId1" Type="http://schemas.openxmlformats.org/officeDocument/2006/relationships/image" Target="../media/image127.png"/></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29.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68.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7.xml"/><Relationship Id="rId7" Type="http://schemas.openxmlformats.org/officeDocument/2006/relationships/image" Target="../media/image41.png"/><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14.svg"/><Relationship Id="rId3" Type="http://schemas.openxmlformats.org/officeDocument/2006/relationships/image" Target="../media/image129.png"/><Relationship Id="rId2" Type="http://schemas.openxmlformats.org/officeDocument/2006/relationships/image" Target="../media/image46.png"/><Relationship Id="rId1" Type="http://schemas.openxmlformats.org/officeDocument/2006/relationships/image" Target="../media/image39.png"/></Relationships>
</file>

<file path=ppt/slides/_rels/slide69.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30.png"/><Relationship Id="rId7" Type="http://schemas.openxmlformats.org/officeDocument/2006/relationships/image" Target="../media/image9.svg"/><Relationship Id="rId6" Type="http://schemas.openxmlformats.org/officeDocument/2006/relationships/image" Target="../media/image85.png"/><Relationship Id="rId5" Type="http://schemas.openxmlformats.org/officeDocument/2006/relationships/image" Target="../media/image42.png"/><Relationship Id="rId4" Type="http://schemas.openxmlformats.org/officeDocument/2006/relationships/image" Target="../media/image14.svg"/><Relationship Id="rId3" Type="http://schemas.openxmlformats.org/officeDocument/2006/relationships/image" Target="../media/image129.png"/><Relationship Id="rId2" Type="http://schemas.openxmlformats.org/officeDocument/2006/relationships/image" Target="../media/image46.png"/><Relationship Id="rId11" Type="http://schemas.openxmlformats.org/officeDocument/2006/relationships/notesSlide" Target="../notesSlides/notesSlide23.xml"/><Relationship Id="rId10" Type="http://schemas.openxmlformats.org/officeDocument/2006/relationships/slideLayout" Target="../slideLayouts/slideLayout7.xml"/><Relationship Id="rId1"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131.png"/></Relationships>
</file>

<file path=ppt/slides/_rels/slide71.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33.png"/><Relationship Id="rId7" Type="http://schemas.openxmlformats.org/officeDocument/2006/relationships/image" Target="../media/image16.svg"/><Relationship Id="rId6" Type="http://schemas.openxmlformats.org/officeDocument/2006/relationships/image" Target="../media/image132.png"/><Relationship Id="rId5" Type="http://schemas.openxmlformats.org/officeDocument/2006/relationships/image" Target="../media/image10.svg"/><Relationship Id="rId4" Type="http://schemas.openxmlformats.org/officeDocument/2006/relationships/image" Target="../media/image86.png"/><Relationship Id="rId3" Type="http://schemas.openxmlformats.org/officeDocument/2006/relationships/image" Target="../media/image39.png"/><Relationship Id="rId2" Type="http://schemas.openxmlformats.org/officeDocument/2006/relationships/image" Target="../media/image6.svg"/><Relationship Id="rId13" Type="http://schemas.openxmlformats.org/officeDocument/2006/relationships/notesSlide" Target="../notesSlides/notesSlide25.xml"/><Relationship Id="rId12"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134.png"/><Relationship Id="rId1" Type="http://schemas.openxmlformats.org/officeDocument/2006/relationships/image" Target="../media/image52.png"/></Relationships>
</file>

<file path=ppt/slides/_rels/slide72.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33.png"/><Relationship Id="rId7" Type="http://schemas.openxmlformats.org/officeDocument/2006/relationships/image" Target="../media/image16.svg"/><Relationship Id="rId6" Type="http://schemas.openxmlformats.org/officeDocument/2006/relationships/image" Target="../media/image132.png"/><Relationship Id="rId5" Type="http://schemas.openxmlformats.org/officeDocument/2006/relationships/image" Target="../media/image10.svg"/><Relationship Id="rId4" Type="http://schemas.openxmlformats.org/officeDocument/2006/relationships/image" Target="../media/image86.png"/><Relationship Id="rId3" Type="http://schemas.openxmlformats.org/officeDocument/2006/relationships/image" Target="../media/image39.png"/><Relationship Id="rId2" Type="http://schemas.openxmlformats.org/officeDocument/2006/relationships/image" Target="../media/image6.svg"/><Relationship Id="rId13" Type="http://schemas.openxmlformats.org/officeDocument/2006/relationships/notesSlide" Target="../notesSlides/notesSlide26.xml"/><Relationship Id="rId12"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134.png"/><Relationship Id="rId1" Type="http://schemas.openxmlformats.org/officeDocument/2006/relationships/image" Target="../media/image5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20.svg"/><Relationship Id="rId4" Type="http://schemas.openxmlformats.org/officeDocument/2006/relationships/image" Target="../media/image136.png"/><Relationship Id="rId3" Type="http://schemas.openxmlformats.org/officeDocument/2006/relationships/image" Target="../media/image19.svg"/><Relationship Id="rId2" Type="http://schemas.openxmlformats.org/officeDocument/2006/relationships/image" Target="../media/image135.png"/><Relationship Id="rId1" Type="http://schemas.openxmlformats.org/officeDocument/2006/relationships/image" Target="../media/image39.png"/></Relationships>
</file>

<file path=ppt/slides/_rels/slide77.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46.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20.svg"/><Relationship Id="rId4" Type="http://schemas.openxmlformats.org/officeDocument/2006/relationships/image" Target="../media/image136.png"/><Relationship Id="rId3" Type="http://schemas.openxmlformats.org/officeDocument/2006/relationships/image" Target="../media/image19.svg"/><Relationship Id="rId2" Type="http://schemas.openxmlformats.org/officeDocument/2006/relationships/image" Target="../media/image135.png"/><Relationship Id="rId12" Type="http://schemas.openxmlformats.org/officeDocument/2006/relationships/notesSlide" Target="../notesSlides/notesSlide31.xml"/><Relationship Id="rId11" Type="http://schemas.openxmlformats.org/officeDocument/2006/relationships/slideLayout" Target="../slideLayouts/slideLayout7.xml"/><Relationship Id="rId10" Type="http://schemas.openxmlformats.org/officeDocument/2006/relationships/image" Target="../media/image138.png"/><Relationship Id="rId1" Type="http://schemas.openxmlformats.org/officeDocument/2006/relationships/image" Target="../media/image39.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9.png"/><Relationship Id="rId3" Type="http://schemas.openxmlformats.org/officeDocument/2006/relationships/image" Target="../media/image22.png"/><Relationship Id="rId2" Type="http://schemas.openxmlformats.org/officeDocument/2006/relationships/image" Target="../media/image139.png"/><Relationship Id="rId1" Type="http://schemas.openxmlformats.org/officeDocument/2006/relationships/image" Target="../media/image1.jpe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29.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2.png"/></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29.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2.png"/></Relationships>
</file>

<file path=ppt/slides/_rels/slide8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svg"/><Relationship Id="rId7" Type="http://schemas.openxmlformats.org/officeDocument/2006/relationships/image" Target="../media/image140.png"/><Relationship Id="rId6" Type="http://schemas.openxmlformats.org/officeDocument/2006/relationships/image" Target="../media/image14.svg"/><Relationship Id="rId5" Type="http://schemas.openxmlformats.org/officeDocument/2006/relationships/image" Target="../media/image129.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0" Type="http://schemas.openxmlformats.org/officeDocument/2006/relationships/notesSlide" Target="../notesSlides/notesSlide35.xml"/><Relationship Id="rId1" Type="http://schemas.openxmlformats.org/officeDocument/2006/relationships/image" Target="../media/image2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141.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142.png"/><Relationship Id="rId1" Type="http://schemas.openxmlformats.org/officeDocument/2006/relationships/image" Target="../media/image1.jpeg"/></Relationships>
</file>

<file path=ppt/slides/_rels/slide8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4.png"/><Relationship Id="rId7" Type="http://schemas.openxmlformats.org/officeDocument/2006/relationships/image" Target="../media/image22.svg"/><Relationship Id="rId6" Type="http://schemas.openxmlformats.org/officeDocument/2006/relationships/image" Target="../media/image143.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86.xml.rels><?xml version="1.0" encoding="UTF-8" standalone="yes"?>
<Relationships xmlns="http://schemas.openxmlformats.org/package/2006/relationships"><Relationship Id="rId9" Type="http://schemas.openxmlformats.org/officeDocument/2006/relationships/image" Target="../media/image23.svg"/><Relationship Id="rId8" Type="http://schemas.openxmlformats.org/officeDocument/2006/relationships/image" Target="../media/image145.png"/><Relationship Id="rId7" Type="http://schemas.openxmlformats.org/officeDocument/2006/relationships/image" Target="../media/image19.svg"/><Relationship Id="rId6" Type="http://schemas.openxmlformats.org/officeDocument/2006/relationships/image" Target="../media/image135.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2" Type="http://schemas.openxmlformats.org/officeDocument/2006/relationships/slideLayout" Target="../slideLayouts/slideLayout7.xml"/><Relationship Id="rId11" Type="http://schemas.openxmlformats.org/officeDocument/2006/relationships/image" Target="../media/image22.svg"/><Relationship Id="rId10" Type="http://schemas.openxmlformats.org/officeDocument/2006/relationships/image" Target="../media/image143.png"/><Relationship Id="rId1" Type="http://schemas.openxmlformats.org/officeDocument/2006/relationships/image" Target="../media/image39.png"/></Relationships>
</file>

<file path=ppt/slides/_rels/slide87.xml.rels><?xml version="1.0" encoding="UTF-8" standalone="yes"?>
<Relationships xmlns="http://schemas.openxmlformats.org/package/2006/relationships"><Relationship Id="rId9" Type="http://schemas.openxmlformats.org/officeDocument/2006/relationships/image" Target="../media/image143.png"/><Relationship Id="rId8" Type="http://schemas.openxmlformats.org/officeDocument/2006/relationships/image" Target="../media/image23.svg"/><Relationship Id="rId7" Type="http://schemas.openxmlformats.org/officeDocument/2006/relationships/image" Target="../media/image145.png"/><Relationship Id="rId6" Type="http://schemas.openxmlformats.org/officeDocument/2006/relationships/image" Target="../media/image19.svg"/><Relationship Id="rId5" Type="http://schemas.openxmlformats.org/officeDocument/2006/relationships/image" Target="../media/image135.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4" Type="http://schemas.openxmlformats.org/officeDocument/2006/relationships/slideLayout" Target="../slideLayouts/slideLayout7.xml"/><Relationship Id="rId13" Type="http://schemas.openxmlformats.org/officeDocument/2006/relationships/image" Target="../media/image55.png"/><Relationship Id="rId12" Type="http://schemas.openxmlformats.org/officeDocument/2006/relationships/image" Target="../media/image138.png"/><Relationship Id="rId11" Type="http://schemas.openxmlformats.org/officeDocument/2006/relationships/image" Target="../media/image146.png"/><Relationship Id="rId10" Type="http://schemas.openxmlformats.org/officeDocument/2006/relationships/image" Target="../media/image22.svg"/><Relationship Id="rId1" Type="http://schemas.openxmlformats.org/officeDocument/2006/relationships/image" Target="../media/image39.png"/></Relationships>
</file>

<file path=ppt/slides/_rels/slide88.xml.rels><?xml version="1.0" encoding="UTF-8" standalone="yes"?>
<Relationships xmlns="http://schemas.openxmlformats.org/package/2006/relationships"><Relationship Id="rId9" Type="http://schemas.openxmlformats.org/officeDocument/2006/relationships/image" Target="../media/image143.png"/><Relationship Id="rId8" Type="http://schemas.openxmlformats.org/officeDocument/2006/relationships/image" Target="../media/image23.svg"/><Relationship Id="rId7" Type="http://schemas.openxmlformats.org/officeDocument/2006/relationships/image" Target="../media/image145.png"/><Relationship Id="rId6" Type="http://schemas.openxmlformats.org/officeDocument/2006/relationships/image" Target="../media/image19.svg"/><Relationship Id="rId5" Type="http://schemas.openxmlformats.org/officeDocument/2006/relationships/image" Target="../media/image135.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4" Type="http://schemas.openxmlformats.org/officeDocument/2006/relationships/slideLayout" Target="../slideLayouts/slideLayout7.xml"/><Relationship Id="rId13" Type="http://schemas.openxmlformats.org/officeDocument/2006/relationships/image" Target="../media/image55.png"/><Relationship Id="rId12" Type="http://schemas.openxmlformats.org/officeDocument/2006/relationships/image" Target="../media/image138.png"/><Relationship Id="rId11" Type="http://schemas.openxmlformats.org/officeDocument/2006/relationships/image" Target="../media/image146.png"/><Relationship Id="rId10" Type="http://schemas.openxmlformats.org/officeDocument/2006/relationships/image" Target="../media/image22.svg"/><Relationship Id="rId1" Type="http://schemas.openxmlformats.org/officeDocument/2006/relationships/image" Target="../media/image39.png"/></Relationships>
</file>

<file path=ppt/slides/_rels/slide89.xml.rels><?xml version="1.0" encoding="UTF-8" standalone="yes"?>
<Relationships xmlns="http://schemas.openxmlformats.org/package/2006/relationships"><Relationship Id="rId9" Type="http://schemas.openxmlformats.org/officeDocument/2006/relationships/image" Target="../media/image143.png"/><Relationship Id="rId8" Type="http://schemas.openxmlformats.org/officeDocument/2006/relationships/image" Target="../media/image23.svg"/><Relationship Id="rId7" Type="http://schemas.openxmlformats.org/officeDocument/2006/relationships/image" Target="../media/image145.png"/><Relationship Id="rId6" Type="http://schemas.openxmlformats.org/officeDocument/2006/relationships/image" Target="../media/image19.svg"/><Relationship Id="rId5" Type="http://schemas.openxmlformats.org/officeDocument/2006/relationships/image" Target="../media/image135.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7.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8.png"/><Relationship Id="rId11" Type="http://schemas.openxmlformats.org/officeDocument/2006/relationships/image" Target="../media/image146.png"/><Relationship Id="rId10" Type="http://schemas.openxmlformats.org/officeDocument/2006/relationships/image" Target="../media/image22.svg"/><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90.xml.rels><?xml version="1.0" encoding="UTF-8" standalone="yes"?>
<Relationships xmlns="http://schemas.openxmlformats.org/package/2006/relationships"><Relationship Id="rId9" Type="http://schemas.openxmlformats.org/officeDocument/2006/relationships/image" Target="../media/image143.png"/><Relationship Id="rId8" Type="http://schemas.openxmlformats.org/officeDocument/2006/relationships/image" Target="../media/image23.svg"/><Relationship Id="rId7" Type="http://schemas.openxmlformats.org/officeDocument/2006/relationships/image" Target="../media/image145.png"/><Relationship Id="rId6" Type="http://schemas.openxmlformats.org/officeDocument/2006/relationships/image" Target="../media/image19.svg"/><Relationship Id="rId5" Type="http://schemas.openxmlformats.org/officeDocument/2006/relationships/image" Target="../media/image135.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7.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8.png"/><Relationship Id="rId11" Type="http://schemas.openxmlformats.org/officeDocument/2006/relationships/image" Target="../media/image146.png"/><Relationship Id="rId10" Type="http://schemas.openxmlformats.org/officeDocument/2006/relationships/image" Target="../media/image22.svg"/><Relationship Id="rId1" Type="http://schemas.openxmlformats.org/officeDocument/2006/relationships/image" Target="../media/image39.png"/></Relationships>
</file>

<file path=ppt/slides/_rels/slide91.xml.rels><?xml version="1.0" encoding="UTF-8" standalone="yes"?>
<Relationships xmlns="http://schemas.openxmlformats.org/package/2006/relationships"><Relationship Id="rId9" Type="http://schemas.openxmlformats.org/officeDocument/2006/relationships/image" Target="../media/image143.png"/><Relationship Id="rId8" Type="http://schemas.openxmlformats.org/officeDocument/2006/relationships/image" Target="../media/image23.svg"/><Relationship Id="rId7" Type="http://schemas.openxmlformats.org/officeDocument/2006/relationships/image" Target="../media/image145.png"/><Relationship Id="rId6" Type="http://schemas.openxmlformats.org/officeDocument/2006/relationships/image" Target="../media/image19.svg"/><Relationship Id="rId5" Type="http://schemas.openxmlformats.org/officeDocument/2006/relationships/image" Target="../media/image135.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7.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8.png"/><Relationship Id="rId11" Type="http://schemas.openxmlformats.org/officeDocument/2006/relationships/image" Target="../media/image146.png"/><Relationship Id="rId10" Type="http://schemas.openxmlformats.org/officeDocument/2006/relationships/image" Target="../media/image22.svg"/><Relationship Id="rId1" Type="http://schemas.openxmlformats.org/officeDocument/2006/relationships/image" Target="../media/image39.png"/></Relationships>
</file>

<file path=ppt/slides/_rels/slide9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148.png"/><Relationship Id="rId1" Type="http://schemas.openxmlformats.org/officeDocument/2006/relationships/image" Target="../media/image1.jpeg"/></Relationships>
</file>

<file path=ppt/slides/_rels/slide9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svg"/><Relationship Id="rId7" Type="http://schemas.openxmlformats.org/officeDocument/2006/relationships/image" Target="../media/image87.png"/><Relationship Id="rId6" Type="http://schemas.openxmlformats.org/officeDocument/2006/relationships/image" Target="../media/image43.png"/><Relationship Id="rId5" Type="http://schemas.openxmlformats.org/officeDocument/2006/relationships/image" Target="../media/image14.svg"/><Relationship Id="rId4" Type="http://schemas.openxmlformats.org/officeDocument/2006/relationships/image" Target="../media/image129.png"/><Relationship Id="rId3" Type="http://schemas.openxmlformats.org/officeDocument/2006/relationships/image" Target="../media/image6.svg"/><Relationship Id="rId2" Type="http://schemas.openxmlformats.org/officeDocument/2006/relationships/image" Target="../media/image52.png"/><Relationship Id="rId10" Type="http://schemas.openxmlformats.org/officeDocument/2006/relationships/notesSlide" Target="../notesSlides/notesSlide37.xml"/><Relationship Id="rId1" Type="http://schemas.openxmlformats.org/officeDocument/2006/relationships/image" Target="../media/image22.png"/></Relationships>
</file>

<file path=ppt/slides/_rels/slide94.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5.png"/><Relationship Id="rId7" Type="http://schemas.openxmlformats.org/officeDocument/2006/relationships/image" Target="../media/image42.png"/><Relationship Id="rId6" Type="http://schemas.openxmlformats.org/officeDocument/2006/relationships/image" Target="../media/image8.svg"/><Relationship Id="rId5" Type="http://schemas.openxmlformats.org/officeDocument/2006/relationships/image" Target="../media/image84.png"/><Relationship Id="rId4" Type="http://schemas.openxmlformats.org/officeDocument/2006/relationships/image" Target="../media/image14.svg"/><Relationship Id="rId3" Type="http://schemas.openxmlformats.org/officeDocument/2006/relationships/image" Target="../media/image129.png"/><Relationship Id="rId2" Type="http://schemas.openxmlformats.org/officeDocument/2006/relationships/image" Target="../media/image6.svg"/><Relationship Id="rId16" Type="http://schemas.openxmlformats.org/officeDocument/2006/relationships/notesSlide" Target="../notesSlides/notesSlide38.xml"/><Relationship Id="rId15" Type="http://schemas.openxmlformats.org/officeDocument/2006/relationships/slideLayout" Target="../slideLayouts/slideLayout7.xml"/><Relationship Id="rId14" Type="http://schemas.openxmlformats.org/officeDocument/2006/relationships/image" Target="../media/image19.svg"/><Relationship Id="rId13" Type="http://schemas.openxmlformats.org/officeDocument/2006/relationships/image" Target="../media/image135.png"/><Relationship Id="rId12" Type="http://schemas.openxmlformats.org/officeDocument/2006/relationships/image" Target="../media/image39.png"/><Relationship Id="rId11" Type="http://schemas.openxmlformats.org/officeDocument/2006/relationships/image" Target="../media/image10.svg"/><Relationship Id="rId10" Type="http://schemas.openxmlformats.org/officeDocument/2006/relationships/image" Target="../media/image86.png"/><Relationship Id="rId1" Type="http://schemas.openxmlformats.org/officeDocument/2006/relationships/image" Target="../media/image52.png"/></Relationships>
</file>

<file path=ppt/slides/_rels/slide9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96.xml.rels><?xml version="1.0" encoding="UTF-8" standalone="yes"?>
<Relationships xmlns="http://schemas.openxmlformats.org/package/2006/relationships"><Relationship Id="rId9" Type="http://schemas.openxmlformats.org/officeDocument/2006/relationships/image" Target="../media/image152.png"/><Relationship Id="rId8" Type="http://schemas.openxmlformats.org/officeDocument/2006/relationships/image" Target="../media/image24.svg"/><Relationship Id="rId7" Type="http://schemas.openxmlformats.org/officeDocument/2006/relationships/image" Target="../media/image151.png"/><Relationship Id="rId6" Type="http://schemas.openxmlformats.org/officeDocument/2006/relationships/image" Target="../media/image6.svg"/><Relationship Id="rId5" Type="http://schemas.openxmlformats.org/officeDocument/2006/relationships/image" Target="../media/image52.png"/><Relationship Id="rId4" Type="http://schemas.openxmlformats.org/officeDocument/2006/relationships/image" Target="../media/image10.svg"/><Relationship Id="rId3" Type="http://schemas.openxmlformats.org/officeDocument/2006/relationships/image" Target="../media/image86.png"/><Relationship Id="rId2" Type="http://schemas.openxmlformats.org/officeDocument/2006/relationships/image" Target="../media/image150.png"/><Relationship Id="rId10" Type="http://schemas.openxmlformats.org/officeDocument/2006/relationships/slideLayout" Target="../slideLayouts/slideLayout7.xml"/><Relationship Id="rId1" Type="http://schemas.openxmlformats.org/officeDocument/2006/relationships/image" Target="../media/image46.png"/></Relationships>
</file>

<file path=ppt/slides/_rels/slide9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3.png"/><Relationship Id="rId7" Type="http://schemas.openxmlformats.org/officeDocument/2006/relationships/image" Target="../media/image57.png"/><Relationship Id="rId6" Type="http://schemas.openxmlformats.org/officeDocument/2006/relationships/image" Target="../media/image149.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98.xml.rels><?xml version="1.0" encoding="UTF-8" standalone="yes"?>
<Relationships xmlns="http://schemas.openxmlformats.org/package/2006/relationships"><Relationship Id="rId9" Type="http://schemas.openxmlformats.org/officeDocument/2006/relationships/image" Target="../media/image138.png"/><Relationship Id="rId8" Type="http://schemas.openxmlformats.org/officeDocument/2006/relationships/image" Target="../media/image16.svg"/><Relationship Id="rId7" Type="http://schemas.openxmlformats.org/officeDocument/2006/relationships/image" Target="../media/image132.png"/><Relationship Id="rId6" Type="http://schemas.openxmlformats.org/officeDocument/2006/relationships/image" Target="../media/image154.png"/><Relationship Id="rId5" Type="http://schemas.openxmlformats.org/officeDocument/2006/relationships/image" Target="../media/image44.png"/><Relationship Id="rId4" Type="http://schemas.openxmlformats.org/officeDocument/2006/relationships/image" Target="../media/image149.png"/><Relationship Id="rId3" Type="http://schemas.openxmlformats.org/officeDocument/2006/relationships/image" Target="../media/image6.svg"/><Relationship Id="rId2" Type="http://schemas.openxmlformats.org/officeDocument/2006/relationships/image" Target="../media/image52.png"/><Relationship Id="rId17" Type="http://schemas.openxmlformats.org/officeDocument/2006/relationships/slideLayout" Target="../slideLayouts/slideLayout7.xml"/><Relationship Id="rId16" Type="http://schemas.openxmlformats.org/officeDocument/2006/relationships/hyperlink" Target="https://docs.aws.amazon.com/lambda/latest/dg/with-s3-example.html" TargetMode="External"/><Relationship Id="rId15" Type="http://schemas.openxmlformats.org/officeDocument/2006/relationships/image" Target="../media/image26.svg"/><Relationship Id="rId14" Type="http://schemas.openxmlformats.org/officeDocument/2006/relationships/image" Target="../media/image156.png"/><Relationship Id="rId13" Type="http://schemas.openxmlformats.org/officeDocument/2006/relationships/image" Target="../media/image10.svg"/><Relationship Id="rId12" Type="http://schemas.openxmlformats.org/officeDocument/2006/relationships/image" Target="../media/image86.png"/><Relationship Id="rId11" Type="http://schemas.openxmlformats.org/officeDocument/2006/relationships/image" Target="../media/image25.svg"/><Relationship Id="rId10" Type="http://schemas.openxmlformats.org/officeDocument/2006/relationships/image" Target="../media/image155.png"/><Relationship Id="rId1" Type="http://schemas.openxmlformats.org/officeDocument/2006/relationships/image" Target="../media/image39.png"/></Relationships>
</file>

<file path=ppt/slides/_rels/slide99.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image" Target="../media/image16.svg"/><Relationship Id="rId7" Type="http://schemas.openxmlformats.org/officeDocument/2006/relationships/image" Target="../media/image132.png"/><Relationship Id="rId6" Type="http://schemas.openxmlformats.org/officeDocument/2006/relationships/image" Target="../media/image154.png"/><Relationship Id="rId5" Type="http://schemas.openxmlformats.org/officeDocument/2006/relationships/image" Target="../media/image44.png"/><Relationship Id="rId4" Type="http://schemas.openxmlformats.org/officeDocument/2006/relationships/image" Target="../media/image149.png"/><Relationship Id="rId3" Type="http://schemas.openxmlformats.org/officeDocument/2006/relationships/image" Target="../media/image6.svg"/><Relationship Id="rId2" Type="http://schemas.openxmlformats.org/officeDocument/2006/relationships/image" Target="../media/image52.png"/><Relationship Id="rId17" Type="http://schemas.openxmlformats.org/officeDocument/2006/relationships/slideLayout" Target="../slideLayouts/slideLayout7.xml"/><Relationship Id="rId16" Type="http://schemas.openxmlformats.org/officeDocument/2006/relationships/image" Target="../media/image9.svg"/><Relationship Id="rId15" Type="http://schemas.openxmlformats.org/officeDocument/2006/relationships/image" Target="../media/image85.png"/><Relationship Id="rId14" Type="http://schemas.openxmlformats.org/officeDocument/2006/relationships/image" Target="../media/image42.png"/><Relationship Id="rId13" Type="http://schemas.openxmlformats.org/officeDocument/2006/relationships/hyperlink" Target="https://docs.aws.amazon.com/lambda/latest/dg/with-s3-example.html" TargetMode="External"/><Relationship Id="rId12" Type="http://schemas.openxmlformats.org/officeDocument/2006/relationships/image" Target="../media/image26.svg"/><Relationship Id="rId11" Type="http://schemas.openxmlformats.org/officeDocument/2006/relationships/image" Target="../media/image156.png"/><Relationship Id="rId10" Type="http://schemas.openxmlformats.org/officeDocument/2006/relationships/image" Target="../media/image10.svg"/><Relationship Id="rId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79070" y="171450"/>
            <a:ext cx="7701915" cy="2089150"/>
          </a:xfrm>
        </p:spPr>
        <p:txBody>
          <a:bodyPr>
            <a:normAutofit fontScale="90000"/>
          </a:bodyPr>
          <a:p>
            <a:pPr algn="l"/>
            <a:r>
              <a:rPr sz="5335" b="1">
                <a:solidFill>
                  <a:schemeClr val="bg1"/>
                </a:solidFill>
              </a:rPr>
              <a:t>Conhecendo AWS Serverless com CDK, Java e Python</a:t>
            </a:r>
            <a:endParaRPr sz="5335" b="1">
              <a:solidFill>
                <a:schemeClr val="bg1"/>
              </a:solidFill>
            </a:endParaRPr>
          </a:p>
        </p:txBody>
      </p:sp>
      <p:sp>
        <p:nvSpPr>
          <p:cNvPr id="15" name="Text Box 14"/>
          <p:cNvSpPr txBox="1"/>
          <p:nvPr/>
        </p:nvSpPr>
        <p:spPr>
          <a:xfrm>
            <a:off x="9504680" y="6558915"/>
            <a:ext cx="2700020"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2" name="Text Box 1"/>
          <p:cNvSpPr txBox="1"/>
          <p:nvPr/>
        </p:nvSpPr>
        <p:spPr>
          <a:xfrm>
            <a:off x="-8890" y="6527800"/>
            <a:ext cx="935990" cy="337185"/>
          </a:xfrm>
          <a:prstGeom prst="rect">
            <a:avLst/>
          </a:prstGeom>
          <a:noFill/>
        </p:spPr>
        <p:txBody>
          <a:bodyPr wrap="square" rtlCol="0" anchor="t">
            <a:spAutoFit/>
          </a:bodyPr>
          <a:p>
            <a:r>
              <a:rPr lang="pt-PT" altLang="en-US" sz="1600" b="1">
                <a:solidFill>
                  <a:schemeClr val="bg1"/>
                </a:solidFill>
              </a:rPr>
              <a:t>#ptBr</a:t>
            </a:r>
            <a:endParaRPr lang="pt-PT" altLang="en-US" sz="1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16040"/>
            <a:ext cx="11713210" cy="275590"/>
          </a:xfrm>
          <a:prstGeom prst="rect">
            <a:avLst/>
          </a:prstGeom>
          <a:noFill/>
        </p:spPr>
        <p:txBody>
          <a:bodyPr wrap="square" rtlCol="0" anchor="t">
            <a:spAutoFit/>
          </a:bodyPr>
          <a:p>
            <a:r>
              <a:rPr lang="en-US" sz="1200">
                <a:hlinkClick r:id="rId6" action="ppaction://hlinkfile"/>
              </a:rPr>
              <a:t>https://aws.amazon.com/blogs/compute/increasing-real-time-stream-processing-performance-with-amazon-kinesis-data-streams-enhanced-fan-out-and-aws-lambda/</a:t>
            </a:r>
            <a:endParaRPr lang="en-US" sz="1200"/>
          </a:p>
        </p:txBody>
      </p:sp>
      <p:pic>
        <p:nvPicPr>
          <p:cNvPr id="3" name="Picture 2"/>
          <p:cNvPicPr>
            <a:picLocks noChangeAspect="1"/>
          </p:cNvPicPr>
          <p:nvPr/>
        </p:nvPicPr>
        <p:blipFill>
          <a:blip r:embed="rId7"/>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7"/>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24135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Project Tracking Bus 2023 - Serverless</a:t>
            </a:r>
            <a:endParaRPr lang="pt-PT" altLang="en-US" sz="2000" b="1" dirty="0">
              <a:solidFill>
                <a:schemeClr val="bg1"/>
              </a:solidFill>
            </a:endParaRPr>
          </a:p>
        </p:txBody>
      </p:sp>
      <p:sp>
        <p:nvSpPr>
          <p:cNvPr id="54" name="Rectangle 53"/>
          <p:cNvSpPr/>
          <p:nvPr/>
        </p:nvSpPr>
        <p:spPr>
          <a:xfrm>
            <a:off x="4336415" y="126809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 name="TextBox 16"/>
          <p:cNvSpPr txBox="1">
            <a:spLocks noChangeArrowheads="1"/>
          </p:cNvSpPr>
          <p:nvPr/>
        </p:nvSpPr>
        <p:spPr bwMode="auto">
          <a:xfrm>
            <a:off x="4333875" y="195516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23114" y="14154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
          <p:cNvSpPr txBox="1">
            <a:spLocks noChangeArrowheads="1"/>
          </p:cNvSpPr>
          <p:nvPr/>
        </p:nvSpPr>
        <p:spPr bwMode="auto">
          <a:xfrm>
            <a:off x="5817235" y="195516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00750" y="1406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p:nvPr/>
        </p:nvCxnSpPr>
        <p:spPr>
          <a:xfrm>
            <a:off x="7839075" y="4566285"/>
            <a:ext cx="5759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108950" y="3390900"/>
            <a:ext cx="135128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89605" y="1798955"/>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335655" y="140652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vehicles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6351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5"/>
          <a:srcRect/>
          <a:stretch>
            <a:fillRect/>
          </a:stretch>
        </p:blipFill>
        <p:spPr bwMode="auto">
          <a:xfrm>
            <a:off x="2300601" y="14693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0075" y="2260600"/>
            <a:ext cx="15646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785" y="1580515"/>
            <a:ext cx="448310" cy="358775"/>
          </a:xfrm>
          <a:prstGeom prst="rect">
            <a:avLst/>
          </a:prstGeom>
        </p:spPr>
      </p:pic>
      <p:cxnSp>
        <p:nvCxnSpPr>
          <p:cNvPr id="32" name="Straight Arrow Connector 31"/>
          <p:cNvCxnSpPr/>
          <p:nvPr/>
        </p:nvCxnSpPr>
        <p:spPr>
          <a:xfrm>
            <a:off x="1239520" y="1800225"/>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203200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7056120" y="196913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94725" y="14319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Straight Arrow Connector 34"/>
          <p:cNvCxnSpPr/>
          <p:nvPr/>
        </p:nvCxnSpPr>
        <p:spPr>
          <a:xfrm>
            <a:off x="6553835" y="163512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Rectangle 53"/>
          <p:cNvSpPr/>
          <p:nvPr/>
        </p:nvSpPr>
        <p:spPr>
          <a:xfrm>
            <a:off x="4341495" y="270573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7" name="TextBox 16"/>
          <p:cNvSpPr txBox="1">
            <a:spLocks noChangeArrowheads="1"/>
          </p:cNvSpPr>
          <p:nvPr/>
        </p:nvSpPr>
        <p:spPr bwMode="auto">
          <a:xfrm>
            <a:off x="4338955" y="339280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9"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28194" y="28530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5822315" y="339280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05830" y="28441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Arrow Connector 41"/>
          <p:cNvCxnSpPr/>
          <p:nvPr/>
        </p:nvCxnSpPr>
        <p:spPr>
          <a:xfrm>
            <a:off x="5109210" y="307276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3" name="TextBox 19"/>
          <p:cNvSpPr txBox="1">
            <a:spLocks noChangeArrowheads="1"/>
          </p:cNvSpPr>
          <p:nvPr/>
        </p:nvSpPr>
        <p:spPr bwMode="auto">
          <a:xfrm>
            <a:off x="7061200" y="340677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99805" y="28695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p:nvPr/>
        </p:nvCxnSpPr>
        <p:spPr>
          <a:xfrm>
            <a:off x="6558915" y="307276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Rectangle 53"/>
          <p:cNvSpPr/>
          <p:nvPr/>
        </p:nvSpPr>
        <p:spPr>
          <a:xfrm>
            <a:off x="4346575" y="417385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48" name="TextBox 16"/>
          <p:cNvSpPr txBox="1">
            <a:spLocks noChangeArrowheads="1"/>
          </p:cNvSpPr>
          <p:nvPr/>
        </p:nvSpPr>
        <p:spPr bwMode="auto">
          <a:xfrm>
            <a:off x="4344035" y="486092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9"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33274" y="4321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p:cNvSpPr txBox="1">
            <a:spLocks noChangeArrowheads="1"/>
          </p:cNvSpPr>
          <p:nvPr/>
        </p:nvSpPr>
        <p:spPr bwMode="auto">
          <a:xfrm>
            <a:off x="5827395" y="486092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10910" y="4312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 name="Straight Arrow Connector 51"/>
          <p:cNvCxnSpPr/>
          <p:nvPr/>
        </p:nvCxnSpPr>
        <p:spPr>
          <a:xfrm>
            <a:off x="5114290" y="454088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 name="TextBox 19"/>
          <p:cNvSpPr txBox="1">
            <a:spLocks noChangeArrowheads="1"/>
          </p:cNvSpPr>
          <p:nvPr/>
        </p:nvSpPr>
        <p:spPr bwMode="auto">
          <a:xfrm>
            <a:off x="7066280" y="487489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304885" y="43376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6563995" y="454088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538970" y="1268095"/>
            <a:ext cx="1764665" cy="417449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Amazon EventBridge</a:t>
            </a:r>
            <a:endParaRPr lang="pt-PT" altLang="en-US" sz="1200" dirty="0">
              <a:solidFill>
                <a:srgbClr val="FF4F8B"/>
              </a:solidFill>
              <a:latin typeface="Inter Light" panose="02000403000000020004" charset="0"/>
              <a:cs typeface="Inter Light" panose="02000403000000020004" charset="0"/>
            </a:endParaRPr>
          </a:p>
        </p:txBody>
      </p:sp>
      <p:pic>
        <p:nvPicPr>
          <p:cNvPr id="57"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538970" y="1279525"/>
            <a:ext cx="337820" cy="337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315" y="3978910"/>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TextBox 22"/>
          <p:cNvSpPr txBox="1">
            <a:spLocks noChangeArrowheads="1"/>
          </p:cNvSpPr>
          <p:nvPr/>
        </p:nvSpPr>
        <p:spPr bwMode="auto">
          <a:xfrm>
            <a:off x="8326755" y="4792980"/>
            <a:ext cx="9588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SQS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8439785" y="4189095"/>
            <a:ext cx="736600" cy="736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2"/>
          <p:cNvSpPr txBox="1">
            <a:spLocks noChangeArrowheads="1"/>
          </p:cNvSpPr>
          <p:nvPr/>
        </p:nvSpPr>
        <p:spPr bwMode="auto">
          <a:xfrm>
            <a:off x="9958070" y="4794885"/>
            <a:ext cx="9588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000" dirty="0">
                <a:solidFill>
                  <a:schemeClr val="bg1"/>
                </a:solidFill>
                <a:latin typeface="Inter Light" panose="02000403000000020004" charset="0"/>
                <a:ea typeface="Amazon Ember" panose="020B0603020204020204" pitchFamily="34" charset="0"/>
                <a:cs typeface="Inter Light" panose="02000403000000020004" charset="0"/>
              </a:rPr>
              <a:t>Rules</a:t>
            </a:r>
            <a:endParaRPr lang="pt-PT"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1" name="TextBox 18"/>
          <p:cNvSpPr txBox="1">
            <a:spLocks noChangeArrowheads="1"/>
          </p:cNvSpPr>
          <p:nvPr/>
        </p:nvSpPr>
        <p:spPr bwMode="auto">
          <a:xfrm>
            <a:off x="8154988" y="3358354"/>
            <a:ext cx="11874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Checkout</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Event</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2" name="Graphic 8"/>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8528050" y="29043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67939" y="34138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99689" y="41123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74289" y="274705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2"/>
          <p:cNvSpPr txBox="1">
            <a:spLocks noChangeArrowheads="1"/>
          </p:cNvSpPr>
          <p:nvPr/>
        </p:nvSpPr>
        <p:spPr bwMode="auto">
          <a:xfrm>
            <a:off x="9933575" y="2231364"/>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Custom</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event bus</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8" name="Graphic 16"/>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10168097" y="17741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7345" y="558800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5608320"/>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2705735"/>
            <a:ext cx="1560830" cy="59499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4930" y="3297555"/>
            <a:ext cx="1560830" cy="145859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0479" y="4911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01625" y="5775325"/>
            <a:ext cx="1572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713862" y="538099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1109149" y="490950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62605" y="296799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trips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4" name="TextBox 17"/>
          <p:cNvSpPr txBox="1">
            <a:spLocks noChangeArrowheads="1"/>
          </p:cNvSpPr>
          <p:nvPr/>
        </p:nvSpPr>
        <p:spPr bwMode="auto">
          <a:xfrm>
            <a:off x="2959735" y="441071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833120"/>
            <a:ext cx="10426700" cy="51460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2" name="Graphic 12"/>
          <p:cNvPicPr>
            <a:picLocks noChangeAspect="1"/>
          </p:cNvPicPr>
          <p:nvPr/>
        </p:nvPicPr>
        <p:blipFill>
          <a:blip r:embed="rId25">
            <a:extLst>
              <a:ext uri="{96DAC541-7B7A-43D3-8B79-37D633B846F1}">
                <asvg:svgBlip xmlns:asvg="http://schemas.microsoft.com/office/drawing/2016/SVG/main" r:embed="rId26"/>
              </a:ext>
            </a:extLst>
          </a:blip>
          <a:srcRect/>
          <a:stretch>
            <a:fillRect/>
          </a:stretch>
        </p:blipFill>
        <p:spPr>
          <a:xfrm>
            <a:off x="1617187" y="825183"/>
            <a:ext cx="381000" cy="381000"/>
          </a:xfrm>
          <a:prstGeom prst="rect">
            <a:avLst/>
          </a:prstGeom>
        </p:spPr>
      </p:pic>
      <p:cxnSp>
        <p:nvCxnSpPr>
          <p:cNvPr id="4" name="Straight Arrow Connector 3"/>
          <p:cNvCxnSpPr/>
          <p:nvPr/>
        </p:nvCxnSpPr>
        <p:spPr>
          <a:xfrm flipH="1" flipV="1">
            <a:off x="9151620" y="4565650"/>
            <a:ext cx="781685"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440690" y="635000"/>
            <a:ext cx="5486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478280" y="271780"/>
            <a:ext cx="1118870" cy="1118870"/>
          </a:xfrm>
          <a:prstGeom prst="rect">
            <a:avLst/>
          </a:prstGeom>
        </p:spPr>
      </p:pic>
      <p:sp>
        <p:nvSpPr>
          <p:cNvPr id="7" name="object 18"/>
          <p:cNvSpPr/>
          <p:nvPr/>
        </p:nvSpPr>
        <p:spPr>
          <a:xfrm>
            <a:off x="279781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AWS Cloud Development Kit (</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76200"/>
            <a:ext cx="5271135" cy="2882900"/>
          </a:xfrm>
          <a:prstGeom prst="rect">
            <a:avLst/>
          </a:prstGeom>
        </p:spPr>
      </p:pic>
      <p:pic>
        <p:nvPicPr>
          <p:cNvPr id="12" name="Picture 11"/>
          <p:cNvPicPr>
            <a:picLocks noChangeAspect="1"/>
          </p:cNvPicPr>
          <p:nvPr/>
        </p:nvPicPr>
        <p:blipFill>
          <a:blip r:embed="rId2"/>
          <a:stretch>
            <a:fillRect/>
          </a:stretch>
        </p:blipFill>
        <p:spPr>
          <a:xfrm>
            <a:off x="564515" y="280606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105150" cy="275590"/>
          </a:xfrm>
          <a:prstGeom prst="rect">
            <a:avLst/>
          </a:prstGeom>
          <a:noFill/>
        </p:spPr>
        <p:txBody>
          <a:bodyPr wrap="none" rtlCol="0">
            <a:spAutoFit/>
          </a:bodyPr>
          <a:p>
            <a:pPr algn="l"/>
            <a:r>
              <a:rPr lang="en-US" sz="1200">
                <a:solidFill>
                  <a:schemeClr val="bg1"/>
                </a:solidFill>
              </a:rPr>
              <a:t>https://github.com/weder96/poc-cd</a:t>
            </a:r>
            <a:r>
              <a:rPr lang="pt-PT" altLang="en-US" sz="1200">
                <a:solidFill>
                  <a:schemeClr val="bg1"/>
                </a:solidFill>
              </a:rPr>
              <a:t>1</a:t>
            </a:r>
            <a:r>
              <a:rPr lang="en-US" sz="1200">
                <a:solidFill>
                  <a:schemeClr val="bg1"/>
                </a:solidFill>
              </a:rPr>
              <a:t>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123305" y="6211570"/>
            <a:ext cx="570547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759575" y="6262370"/>
            <a:ext cx="4817110" cy="368300"/>
          </a:xfrm>
          <a:prstGeom prst="rect">
            <a:avLst/>
          </a:prstGeom>
          <a:noFill/>
        </p:spPr>
        <p:txBody>
          <a:bodyPr wrap="none" rtlCol="0">
            <a:spAutoFit/>
          </a:bodyPr>
          <a:p>
            <a:pPr algn="l"/>
            <a:r>
              <a:rPr lang="en-US">
                <a:solidFill>
                  <a:schemeClr val="bg1"/>
                </a:solidFill>
              </a:rPr>
              <a:t>https://hands-on.cloud/install-aws-cdk-guide/</a:t>
            </a:r>
            <a:endParaRPr lang="en-US">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616075"/>
            <a:ext cx="3771900" cy="1181100"/>
          </a:xfrm>
          <a:prstGeom prst="rect">
            <a:avLst/>
          </a:prstGeom>
        </p:spPr>
      </p:pic>
      <p:sp>
        <p:nvSpPr>
          <p:cNvPr id="10" name="Title 1"/>
          <p:cNvSpPr>
            <a:spLocks noGrp="1"/>
          </p:cNvSpPr>
          <p:nvPr/>
        </p:nvSpPr>
        <p:spPr>
          <a:xfrm>
            <a:off x="317500" y="298005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45770" y="5496560"/>
            <a:ext cx="4038600" cy="1123950"/>
          </a:xfrm>
          <a:prstGeom prst="rect">
            <a:avLst/>
          </a:prstGeom>
        </p:spPr>
      </p:pic>
      <p:pic>
        <p:nvPicPr>
          <p:cNvPr id="13" name="Picture 12"/>
          <p:cNvPicPr>
            <a:picLocks noChangeAspect="1"/>
          </p:cNvPicPr>
          <p:nvPr/>
        </p:nvPicPr>
        <p:blipFill>
          <a:blip r:embed="rId4"/>
          <a:stretch>
            <a:fillRect/>
          </a:stretch>
        </p:blipFill>
        <p:spPr>
          <a:xfrm>
            <a:off x="408305" y="3789680"/>
            <a:ext cx="3321050" cy="1012825"/>
          </a:xfrm>
          <a:prstGeom prst="rect">
            <a:avLst/>
          </a:prstGeom>
        </p:spPr>
      </p:pic>
      <p:sp>
        <p:nvSpPr>
          <p:cNvPr id="14" name="Text Box 13"/>
          <p:cNvSpPr txBox="1"/>
          <p:nvPr/>
        </p:nvSpPr>
        <p:spPr>
          <a:xfrm>
            <a:off x="317500" y="3210560"/>
            <a:ext cx="11033125" cy="583565"/>
          </a:xfrm>
          <a:prstGeom prst="rect">
            <a:avLst/>
          </a:prstGeom>
          <a:noFill/>
        </p:spPr>
        <p:txBody>
          <a:bodyPr wrap="square" rtlCol="0" anchor="t">
            <a:spAutoFit/>
          </a:bodyPr>
          <a:p>
            <a:r>
              <a:rPr lang="en-US" sz="1600">
                <a:solidFill>
                  <a:schemeClr val="bg1"/>
                </a:solidFill>
              </a:rPr>
              <a:t>Installing the AWS CDK is a breeze. Run the following command in your terminal or command prompt to install AWS CDK:</a:t>
            </a:r>
            <a:endParaRPr lang="en-US" sz="1600">
              <a:solidFill>
                <a:schemeClr val="bg1"/>
              </a:solidFill>
            </a:endParaRPr>
          </a:p>
        </p:txBody>
      </p:sp>
      <p:sp>
        <p:nvSpPr>
          <p:cNvPr id="15" name="Title 1"/>
          <p:cNvSpPr>
            <a:spLocks noGrp="1"/>
          </p:cNvSpPr>
          <p:nvPr/>
        </p:nvSpPr>
        <p:spPr>
          <a:xfrm>
            <a:off x="367030" y="50558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416165" y="6211570"/>
            <a:ext cx="436308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433945" y="6268085"/>
            <a:ext cx="4304030" cy="337185"/>
          </a:xfrm>
          <a:prstGeom prst="rect">
            <a:avLst/>
          </a:prstGeom>
          <a:noFill/>
        </p:spPr>
        <p:txBody>
          <a:bodyPr wrap="none" rtlCol="0">
            <a:spAutoFit/>
          </a:bodyPr>
          <a:p>
            <a:pPr algn="l"/>
            <a:r>
              <a:rPr lang="en-US" sz="1600">
                <a:solidFill>
                  <a:schemeClr val="bg1"/>
                </a:solidFill>
              </a:rPr>
              <a:t>https://hands-on.cloud/install-aws-cdk-guide/</a:t>
            </a:r>
            <a:endParaRPr lang="en-US" sz="16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360426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 cdk synth</a:t>
            </a:r>
            <a:endParaRPr lang="en-US" sz="1200">
              <a:solidFill>
                <a:schemeClr val="bg1"/>
              </a:solidFill>
            </a:endParaRPr>
          </a:p>
        </p:txBody>
      </p:sp>
      <p:sp>
        <p:nvSpPr>
          <p:cNvPr id="19" name="Text Box 18"/>
          <p:cNvSpPr txBox="1"/>
          <p:nvPr/>
        </p:nvSpPr>
        <p:spPr>
          <a:xfrm>
            <a:off x="435610" y="3912870"/>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cdk bootstrap</a:t>
            </a:r>
            <a:endParaRPr lang="en-US" sz="1200">
              <a:solidFill>
                <a:schemeClr val="bg1"/>
              </a:solidFill>
            </a:endParaRPr>
          </a:p>
        </p:txBody>
      </p:sp>
      <p:pic>
        <p:nvPicPr>
          <p:cNvPr id="2" name="Picture 1"/>
          <p:cNvPicPr>
            <a:picLocks noChangeAspect="1"/>
          </p:cNvPicPr>
          <p:nvPr/>
        </p:nvPicPr>
        <p:blipFill>
          <a:blip r:embed="rId3"/>
          <a:stretch>
            <a:fillRect/>
          </a:stretch>
        </p:blipFill>
        <p:spPr>
          <a:xfrm>
            <a:off x="469900"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sz="1600">
                <a:solidFill>
                  <a:schemeClr val="bg1"/>
                </a:solidFill>
              </a:rPr>
              <a:t>You’re ready to deploy your AWS CDK app with your synthesized CloudFormation templates and bootstrapped stack. To do this, run the </a:t>
            </a:r>
            <a:r>
              <a:rPr sz="1600" b="1">
                <a:solidFill>
                  <a:schemeClr val="bg1"/>
                </a:solidFill>
              </a:rPr>
              <a:t>cdk deploy</a:t>
            </a:r>
            <a:r>
              <a:rPr sz="1600">
                <a:solidFill>
                  <a:schemeClr val="bg1"/>
                </a:solidFill>
              </a:rPr>
              <a:t> command in your 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492250"/>
            <a:ext cx="5433695" cy="1167765"/>
          </a:xfrm>
          <a:prstGeom prst="rect">
            <a:avLst/>
          </a:prstGeom>
        </p:spPr>
      </p:pic>
      <p:sp>
        <p:nvSpPr>
          <p:cNvPr id="18" name="Text Box 17"/>
          <p:cNvSpPr txBox="1"/>
          <p:nvPr/>
        </p:nvSpPr>
        <p:spPr>
          <a:xfrm>
            <a:off x="2451735" y="178943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deploy</a:t>
            </a:r>
            <a:endParaRPr lang="pt-PT" altLang="en-US" sz="1200">
              <a:solidFill>
                <a:schemeClr val="bg1"/>
              </a:solidFill>
            </a:endParaRPr>
          </a:p>
        </p:txBody>
      </p:sp>
      <p:pic>
        <p:nvPicPr>
          <p:cNvPr id="6" name="Picture 5"/>
          <p:cNvPicPr>
            <a:picLocks noChangeAspect="1"/>
          </p:cNvPicPr>
          <p:nvPr/>
        </p:nvPicPr>
        <p:blipFill>
          <a:blip r:embed="rId3"/>
          <a:stretch>
            <a:fillRect/>
          </a:stretch>
        </p:blipFill>
        <p:spPr>
          <a:xfrm>
            <a:off x="516890" y="3571875"/>
            <a:ext cx="6762750" cy="3101340"/>
          </a:xfrm>
          <a:prstGeom prst="rect">
            <a:avLst/>
          </a:prstGeom>
        </p:spPr>
      </p:pic>
      <p:sp>
        <p:nvSpPr>
          <p:cNvPr id="7" name="Text Box 6"/>
          <p:cNvSpPr txBox="1"/>
          <p:nvPr/>
        </p:nvSpPr>
        <p:spPr>
          <a:xfrm>
            <a:off x="444500" y="2660015"/>
            <a:ext cx="10780395" cy="829945"/>
          </a:xfrm>
          <a:prstGeom prst="rect">
            <a:avLst/>
          </a:prstGeom>
          <a:noFill/>
        </p:spPr>
        <p:txBody>
          <a:bodyPr wrap="square" rtlCol="0" anchor="t">
            <a:spAutoFit/>
          </a:bodyPr>
          <a:p>
            <a:pPr algn="l"/>
            <a:r>
              <a:rPr sz="1600">
                <a:solidFill>
                  <a:schemeClr val="bg1"/>
                </a:solidFill>
              </a:rPr>
              <a:t>This command deploys your CDK app to your AWS account,</a:t>
            </a:r>
            <a:r>
              <a:rPr sz="1600" b="1">
                <a:solidFill>
                  <a:schemeClr val="bg1"/>
                </a:solidFill>
              </a:rPr>
              <a:t> creating and updating the necessary AWS resources</a:t>
            </a:r>
            <a:r>
              <a:rPr sz="1600">
                <a:solidFill>
                  <a:schemeClr val="bg1"/>
                </a:solidFill>
              </a:rPr>
              <a:t> as defined in your CloudFormation templates. Once the deployment is complete, you can monitor and manage your deployed resources using the </a:t>
            </a:r>
            <a:r>
              <a:rPr sz="1600" b="1">
                <a:solidFill>
                  <a:schemeClr val="bg1"/>
                </a:solidFill>
              </a:rPr>
              <a:t>AWS Management Console 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76885" y="630174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347345" y="1494790"/>
            <a:ext cx="6669405" cy="1703705"/>
          </a:xfrm>
          <a:prstGeom prst="rect">
            <a:avLst/>
          </a:prstGeom>
        </p:spPr>
      </p:pic>
      <p:pic>
        <p:nvPicPr>
          <p:cNvPr id="4" name="Picture 3"/>
          <p:cNvPicPr>
            <a:picLocks noChangeAspect="1"/>
          </p:cNvPicPr>
          <p:nvPr/>
        </p:nvPicPr>
        <p:blipFill>
          <a:blip r:embed="rId3"/>
          <a:stretch>
            <a:fillRect/>
          </a:stretch>
        </p:blipFill>
        <p:spPr>
          <a:xfrm>
            <a:off x="3627755" y="3419475"/>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5116830"/>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destroy</a:t>
            </a:r>
            <a:endParaRPr lang="pt-PT" altLang="en-US" sz="1200">
              <a:solidFill>
                <a:schemeClr val="bg1"/>
              </a:solidFill>
            </a:endParaRPr>
          </a:p>
        </p:txBody>
      </p:sp>
      <p:pic>
        <p:nvPicPr>
          <p:cNvPr id="4" name="Picture 3"/>
          <p:cNvPicPr>
            <a:picLocks noChangeAspect="1"/>
          </p:cNvPicPr>
          <p:nvPr/>
        </p:nvPicPr>
        <p:blipFill>
          <a:blip r:embed="rId3"/>
          <a:stretch>
            <a:fillRect/>
          </a:stretch>
        </p:blipFill>
        <p:spPr>
          <a:xfrm>
            <a:off x="459105" y="332676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11988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3665855" y="167830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5048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9895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3037840"/>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DynamoBD and Grant Permissions Lambda Functions</a:t>
            </a:r>
            <a:endParaRPr lang="pt-PT" sz="1600" b="1">
              <a:solidFill>
                <a:schemeClr val="bg1"/>
              </a:solidFill>
            </a:endParaRPr>
          </a:p>
        </p:txBody>
      </p:sp>
      <p:sp>
        <p:nvSpPr>
          <p:cNvPr id="5" name="Rectangles 4"/>
          <p:cNvSpPr/>
          <p:nvPr/>
        </p:nvSpPr>
        <p:spPr>
          <a:xfrm>
            <a:off x="596900" y="3246120"/>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586730"/>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3037840"/>
            <a:ext cx="728980" cy="728980"/>
          </a:xfrm>
          <a:prstGeom prst="rect">
            <a:avLst/>
          </a:prstGeom>
        </p:spPr>
      </p:pic>
      <p:pic>
        <p:nvPicPr>
          <p:cNvPr id="7" name="Picture 6"/>
          <p:cNvPicPr>
            <a:picLocks noChangeAspect="1"/>
          </p:cNvPicPr>
          <p:nvPr/>
        </p:nvPicPr>
        <p:blipFill>
          <a:blip r:embed="rId3"/>
          <a:stretch>
            <a:fillRect/>
          </a:stretch>
        </p:blipFill>
        <p:spPr>
          <a:xfrm>
            <a:off x="6466840" y="1337945"/>
            <a:ext cx="5229225" cy="1390650"/>
          </a:xfrm>
          <a:prstGeom prst="rect">
            <a:avLst/>
          </a:prstGeom>
        </p:spPr>
      </p:pic>
      <p:pic>
        <p:nvPicPr>
          <p:cNvPr id="11" name="Picture 10"/>
          <p:cNvPicPr>
            <a:picLocks noChangeAspect="1"/>
          </p:cNvPicPr>
          <p:nvPr/>
        </p:nvPicPr>
        <p:blipFill>
          <a:blip r:embed="rId4"/>
          <a:stretch>
            <a:fillRect/>
          </a:stretch>
        </p:blipFill>
        <p:spPr>
          <a:xfrm>
            <a:off x="442595" y="1337945"/>
            <a:ext cx="5946140" cy="1402715"/>
          </a:xfrm>
          <a:prstGeom prst="rect">
            <a:avLst/>
          </a:prstGeom>
        </p:spPr>
      </p:pic>
      <p:cxnSp>
        <p:nvCxnSpPr>
          <p:cNvPr id="12" name="Straight Arrow Connector 11"/>
          <p:cNvCxnSpPr/>
          <p:nvPr/>
        </p:nvCxnSpPr>
        <p:spPr>
          <a:xfrm flipH="1" flipV="1">
            <a:off x="3100070" y="2519045"/>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519045"/>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76225" y="45624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Reading Lambda Functions</a:t>
            </a:r>
            <a:endParaRPr lang="pt-PT" sz="1600" b="1">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064760" y="1012825"/>
            <a:ext cx="6859270" cy="3175000"/>
          </a:xfrm>
          <a:prstGeom prst="rect">
            <a:avLst/>
          </a:prstGeom>
        </p:spPr>
      </p:pic>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1120140"/>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468880"/>
            <a:ext cx="2943225" cy="1971675"/>
          </a:xfrm>
          <a:prstGeom prst="rect">
            <a:avLst/>
          </a:prstGeom>
        </p:spPr>
      </p:pic>
      <p:cxnSp>
        <p:nvCxnSpPr>
          <p:cNvPr id="17" name="Straight Arrow Connector 16"/>
          <p:cNvCxnSpPr>
            <a:endCxn id="18" idx="0"/>
          </p:cNvCxnSpPr>
          <p:nvPr/>
        </p:nvCxnSpPr>
        <p:spPr>
          <a:xfrm>
            <a:off x="2009775" y="167957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03784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93802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7889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66280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Prerequisites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532505" cy="398780"/>
          </a:xfrm>
          <a:prstGeom prst="rect">
            <a:avLst/>
          </a:prstGeom>
          <a:noFill/>
        </p:spPr>
        <p:txBody>
          <a:bodyPr wrap="none" rtlCol="0">
            <a:spAutoFit/>
          </a:bodyPr>
          <a:p>
            <a:pPr algn="l"/>
            <a:r>
              <a:rPr lang="pt-PT" altLang="en-US" sz="2000" b="1" dirty="0">
                <a:solidFill>
                  <a:schemeClr val="bg1"/>
                </a:solidFill>
                <a:sym typeface="+mn-ea"/>
              </a:rPr>
              <a:t>Prerequisites and Tools</a:t>
            </a:r>
            <a:endParaRPr lang="pt-PT" altLang="en-US" sz="2000" b="1">
              <a:solidFill>
                <a:schemeClr val="bg1"/>
              </a:solidFill>
            </a:endParaRPr>
          </a:p>
        </p:txBody>
      </p:sp>
      <p:sp>
        <p:nvSpPr>
          <p:cNvPr id="2" name="Text Box 1"/>
          <p:cNvSpPr txBox="1"/>
          <p:nvPr/>
        </p:nvSpPr>
        <p:spPr>
          <a:xfrm>
            <a:off x="525780" y="1101090"/>
            <a:ext cx="7098665" cy="2061210"/>
          </a:xfrm>
          <a:prstGeom prst="rect">
            <a:avLst/>
          </a:prstGeom>
          <a:noFill/>
        </p:spPr>
        <p:txBody>
          <a:bodyPr wrap="square" rtlCol="0">
            <a:spAutoFit/>
          </a:bodyPr>
          <a:p>
            <a:pPr indent="0" algn="l">
              <a:buFont typeface="Arial" panose="02080604020202020204" pitchFamily="34" charset="0"/>
              <a:buNone/>
            </a:pPr>
            <a:r>
              <a:rPr lang="pt-PT" altLang="en-US" sz="1600">
                <a:solidFill>
                  <a:schemeClr val="bg1"/>
                </a:solidFill>
                <a:sym typeface="+mn-ea"/>
              </a:rPr>
              <a:t>6</a:t>
            </a:r>
            <a:r>
              <a:rPr lang="en-US" sz="1600">
                <a:solidFill>
                  <a:schemeClr val="bg1"/>
                </a:solidFill>
                <a:sym typeface="+mn-ea"/>
              </a:rPr>
              <a:t> main Prerequisites;</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endParaRPr>
          </a:p>
          <a:p>
            <a:pPr marL="457200" indent="-457200" algn="l">
              <a:buAutoNum type="arabicPeriod"/>
            </a:pPr>
            <a:r>
              <a:rPr lang="en-US" sz="1600">
                <a:solidFill>
                  <a:schemeClr val="bg1"/>
                </a:solidFill>
                <a:sym typeface="+mn-ea"/>
              </a:rPr>
              <a:t>AWS Account and User</a:t>
            </a:r>
            <a:endParaRPr lang="en-US" sz="1600">
              <a:solidFill>
                <a:schemeClr val="bg1"/>
              </a:solidFill>
            </a:endParaRPr>
          </a:p>
          <a:p>
            <a:pPr marL="457200" indent="-457200" algn="l">
              <a:buAutoNum type="arabicPeriod"/>
            </a:pPr>
            <a:r>
              <a:rPr lang="en-US" sz="1600">
                <a:solidFill>
                  <a:schemeClr val="bg1"/>
                </a:solidFill>
                <a:sym typeface="+mn-ea"/>
              </a:rPr>
              <a:t>AWS CLI</a:t>
            </a:r>
            <a:endParaRPr lang="en-US" sz="1600">
              <a:solidFill>
                <a:schemeClr val="bg1"/>
              </a:solidFill>
            </a:endParaRPr>
          </a:p>
          <a:p>
            <a:pPr marL="457200" indent="-457200" algn="l">
              <a:buAutoNum type="arabicPeriod"/>
            </a:pPr>
            <a:r>
              <a:rPr lang="pt-PT" altLang="en-US" sz="1600">
                <a:solidFill>
                  <a:schemeClr val="bg1"/>
                </a:solidFill>
                <a:sym typeface="+mn-ea"/>
              </a:rPr>
              <a:t>Python 3.10</a:t>
            </a:r>
            <a:endParaRPr lang="en-US" sz="1600">
              <a:solidFill>
                <a:schemeClr val="bg1"/>
              </a:solidFill>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Visual Studio Code</a:t>
            </a:r>
            <a:endParaRPr lang="en-US" sz="1600">
              <a:solidFill>
                <a:schemeClr val="bg1"/>
              </a:solidFill>
              <a:sym typeface="+mn-ea"/>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a:t>
            </a:r>
            <a:r>
              <a:rPr lang="pt-PT" altLang="en-US" sz="1600">
                <a:solidFill>
                  <a:schemeClr val="bg1"/>
                </a:solidFill>
                <a:sym typeface="+mn-ea"/>
              </a:rPr>
              <a:t>Intellij IDE</a:t>
            </a:r>
            <a:endParaRPr lang="en-US" sz="1600">
              <a:solidFill>
                <a:schemeClr val="bg1"/>
              </a:solidFill>
            </a:endParaRPr>
          </a:p>
          <a:p>
            <a:pPr marL="457200" indent="-457200" algn="l">
              <a:buAutoNum type="arabicPeriod"/>
            </a:pPr>
            <a:r>
              <a:rPr lang="en-US" sz="1600">
                <a:solidFill>
                  <a:schemeClr val="bg1"/>
                </a:solidFill>
                <a:sym typeface="+mn-ea"/>
              </a:rPr>
              <a:t>Postman</a:t>
            </a:r>
            <a:endParaRPr lang="en-US" sz="16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915670" y="2524760"/>
            <a:ext cx="2770505" cy="748665"/>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3400" y="1079500"/>
            <a:ext cx="10780395" cy="2784475"/>
          </a:xfrm>
          <a:prstGeom prst="rect">
            <a:avLst/>
          </a:prstGeom>
          <a:noFill/>
        </p:spPr>
        <p:txBody>
          <a:bodyPr wrap="square" rtlCol="0" anchor="t">
            <a:spAutoFit/>
          </a:bodyPr>
          <a:p>
            <a:pPr indent="0" eaLnBrk="1" hangingPunct="1">
              <a:lnSpc>
                <a:spcPts val="2100"/>
              </a:lnSpc>
              <a:buFont typeface="Arial" panose="02080604020202020204" pitchFamily="34" charset="0"/>
              <a:buNone/>
            </a:pPr>
            <a:r>
              <a:rPr lang="en-US" sz="1600" b="1" dirty="0">
                <a:solidFill>
                  <a:schemeClr val="bg1"/>
                </a:solidFill>
                <a:sym typeface="+mn-ea"/>
              </a:rPr>
              <a:t>Serverless is a way to describe</a:t>
            </a:r>
            <a:r>
              <a:rPr lang="en-US" sz="1600" dirty="0">
                <a:solidFill>
                  <a:schemeClr val="bg1"/>
                </a:solidFill>
                <a:sym typeface="+mn-ea"/>
              </a:rPr>
              <a:t> the services that enable you to build and run applications without thinking about servers. AWS has serverless services for all layers of your stack.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In many public forums, like our marketing website, </a:t>
            </a:r>
            <a:r>
              <a:rPr lang="en-US" sz="1600" b="1" dirty="0">
                <a:solidFill>
                  <a:schemeClr val="bg1"/>
                </a:solidFill>
                <a:sym typeface="+mn-ea"/>
              </a:rPr>
              <a:t>we list these services under the Serverless</a:t>
            </a:r>
            <a:r>
              <a:rPr lang="en-US" sz="1600" dirty="0">
                <a:solidFill>
                  <a:schemeClr val="bg1"/>
                </a:solidFill>
                <a:sym typeface="+mn-ea"/>
              </a:rPr>
              <a:t> heading because it </a:t>
            </a:r>
            <a:r>
              <a:rPr lang="en-US" sz="1600" b="1" dirty="0">
                <a:solidFill>
                  <a:schemeClr val="bg1"/>
                </a:solidFill>
                <a:sym typeface="+mn-ea"/>
              </a:rPr>
              <a:t>improves discoverability</a:t>
            </a:r>
            <a:r>
              <a:rPr lang="en-US" sz="1600" dirty="0">
                <a:solidFill>
                  <a:schemeClr val="bg1"/>
                </a:solidFill>
                <a:sym typeface="+mn-ea"/>
              </a:rPr>
              <a:t>. </a:t>
            </a:r>
            <a:endParaRPr lang="en-US" sz="1600" dirty="0">
              <a:solidFill>
                <a:schemeClr val="bg1"/>
              </a:solidFill>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When it comes to building an architecture diagram,</a:t>
            </a:r>
            <a:r>
              <a:rPr lang="en-US" sz="1600" b="1" dirty="0">
                <a:solidFill>
                  <a:schemeClr val="bg1"/>
                </a:solidFill>
                <a:sym typeface="+mn-ea"/>
              </a:rPr>
              <a:t> it</a:t>
            </a:r>
            <a:r>
              <a:rPr lang="en-US" altLang="en-US" sz="1600" b="1" dirty="0">
                <a:solidFill>
                  <a:schemeClr val="bg1"/>
                </a:solidFill>
                <a:sym typeface="+mn-ea"/>
              </a:rPr>
              <a:t>’</a:t>
            </a:r>
            <a:r>
              <a:rPr lang="en-US" sz="1600" b="1" dirty="0">
                <a:solidFill>
                  <a:schemeClr val="bg1"/>
                </a:solidFill>
                <a:sym typeface="+mn-ea"/>
              </a:rPr>
              <a:t>s more intuitive to use a functional</a:t>
            </a:r>
            <a:r>
              <a:rPr lang="en-US" sz="1600" dirty="0">
                <a:solidFill>
                  <a:schemeClr val="bg1"/>
                </a:solidFill>
                <a:sym typeface="+mn-ea"/>
              </a:rPr>
              <a:t> categorization. Please find the architecture icon for each serverless service in its functional category.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b="1" dirty="0">
                <a:solidFill>
                  <a:schemeClr val="bg1"/>
                </a:solidFill>
                <a:sym typeface="+mn-ea"/>
              </a:rPr>
              <a:t>You can use the serverless category</a:t>
            </a:r>
            <a:r>
              <a:rPr lang="en-US" sz="1600" dirty="0">
                <a:solidFill>
                  <a:schemeClr val="bg1"/>
                </a:solidFill>
                <a:sym typeface="+mn-ea"/>
              </a:rPr>
              <a:t> icon to describe serverless applications or architectures.</a:t>
            </a:r>
            <a:endParaRPr lang="en-US" sz="1600">
              <a:solidFill>
                <a:schemeClr val="bg1"/>
              </a:solidFill>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666990"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42340" y="4308475"/>
            <a:ext cx="1917700" cy="1917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pic>
        <p:nvPicPr>
          <p:cNvPr id="6"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808038"/>
            <a:ext cx="381000" cy="381000"/>
          </a:xfrm>
          <a:prstGeom prst="rect">
            <a:avLst/>
          </a:prstGeom>
        </p:spPr>
      </p:pic>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767398"/>
            <a:ext cx="381000" cy="381000"/>
          </a:xfrm>
          <a:prstGeom prst="rect">
            <a:avLst/>
          </a:prstGeom>
        </p:spPr>
      </p:pic>
      <p:pic>
        <p:nvPicPr>
          <p:cNvPr id="25" name="Graphic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20"/>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pic>
        <p:nvPicPr>
          <p:cNvPr id="3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2864803"/>
            <a:ext cx="381000" cy="381000"/>
          </a:xfrm>
          <a:prstGeom prst="rect">
            <a:avLst/>
          </a:prstGeom>
        </p:spPr>
      </p:pic>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pic>
        <p:nvPicPr>
          <p:cNvPr id="3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4792663"/>
            <a:ext cx="381000" cy="381000"/>
          </a:xfrm>
          <a:prstGeom prst="rect">
            <a:avLst/>
          </a:prstGeom>
        </p:spPr>
      </p:pic>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pic>
        <p:nvPicPr>
          <p:cNvPr id="3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65272" y="4653598"/>
            <a:ext cx="381000" cy="381000"/>
          </a:xfrm>
          <a:prstGeom prst="rect">
            <a:avLst/>
          </a:prstGeom>
        </p:spPr>
      </p:pic>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pic>
        <p:nvPicPr>
          <p:cNvPr id="3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2676843"/>
            <a:ext cx="381000" cy="381000"/>
          </a:xfrm>
          <a:prstGeom prst="rect">
            <a:avLst/>
          </a:prstGeom>
        </p:spPr>
      </p:pic>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37"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56982" y="4798378"/>
            <a:ext cx="381000" cy="381000"/>
          </a:xfrm>
          <a:prstGeom prst="rect">
            <a:avLst/>
          </a:prstGeom>
        </p:spPr>
      </p:pic>
      <p:pic>
        <p:nvPicPr>
          <p:cNvPr id="70659" name="Graphic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pic>
        <p:nvPicPr>
          <p:cNvPr id="4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67777" y="2829243"/>
            <a:ext cx="381000" cy="381000"/>
          </a:xfrm>
          <a:prstGeom prst="rect">
            <a:avLst/>
          </a:prstGeom>
        </p:spPr>
      </p:pic>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4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3452972" y="799148"/>
            <a:ext cx="381000" cy="381000"/>
          </a:xfrm>
          <a:prstGeom prst="rect">
            <a:avLst/>
          </a:prstGeom>
        </p:spPr>
      </p:pic>
      <p:pic>
        <p:nvPicPr>
          <p:cNvPr id="163844" name="Graphic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4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471002" y="799148"/>
            <a:ext cx="381000" cy="381000"/>
          </a:xfrm>
          <a:prstGeom prst="rect">
            <a:avLst/>
          </a:prstGeom>
        </p:spPr>
      </p:pic>
      <p:pic>
        <p:nvPicPr>
          <p:cNvPr id="113666" name="Graphic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9441180" y="6508115"/>
            <a:ext cx="2750185"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3" name="Text Box 2"/>
          <p:cNvSpPr txBox="1"/>
          <p:nvPr/>
        </p:nvSpPr>
        <p:spPr>
          <a:xfrm>
            <a:off x="-4445" y="6482715"/>
            <a:ext cx="1035685" cy="337185"/>
          </a:xfrm>
          <a:prstGeom prst="rect">
            <a:avLst/>
          </a:prstGeom>
          <a:noFill/>
        </p:spPr>
        <p:txBody>
          <a:bodyPr wrap="square" rtlCol="0" anchor="t">
            <a:spAutoFit/>
          </a:bodyPr>
          <a:p>
            <a:r>
              <a:rPr lang="pt-PT" altLang="en-US" sz="1600" b="1">
                <a:solidFill>
                  <a:schemeClr val="bg1"/>
                </a:solidFill>
              </a:rPr>
              <a:t>#en-US</a:t>
            </a:r>
            <a:endParaRPr lang="pt-PT" altLang="en-US" sz="16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t>
            </a:r>
            <a:r>
              <a:rPr lang="en-US" sz="2000" b="1">
                <a:solidFill>
                  <a:schemeClr val="bg1"/>
                </a:solidFill>
                <a:sym typeface="+mn-ea"/>
              </a:rPr>
              <a:t>AWS </a:t>
            </a:r>
            <a:r>
              <a:rPr lang="pt-PT" sz="2000" b="1">
                <a:solidFill>
                  <a:schemeClr val="bg1"/>
                </a:solidFill>
                <a:sym typeface="+mn-ea"/>
              </a:rPr>
              <a:t>S3</a:t>
            </a:r>
            <a:r>
              <a:rPr lang="en-US" sz="2000" b="1">
                <a:solidFill>
                  <a:schemeClr val="bg1"/>
                </a:solidFill>
                <a:sym typeface="+mn-ea"/>
              </a:rPr>
              <a:t>?</a:t>
            </a:r>
            <a:endParaRPr lang="en-US" sz="2000" b="1">
              <a:solidFill>
                <a:schemeClr val="bg1"/>
              </a:solidFill>
              <a:sym typeface="+mn-ea"/>
            </a:endParaRPr>
          </a:p>
        </p:txBody>
      </p:sp>
      <p:sp>
        <p:nvSpPr>
          <p:cNvPr id="2" name="Text Box 1"/>
          <p:cNvSpPr txBox="1"/>
          <p:nvPr/>
        </p:nvSpPr>
        <p:spPr>
          <a:xfrm>
            <a:off x="457835" y="965835"/>
            <a:ext cx="8407400" cy="526224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Cloud storage</a:t>
            </a:r>
            <a:r>
              <a:rPr sz="1600">
                <a:solidFill>
                  <a:schemeClr val="bg1"/>
                </a:solidFill>
              </a:rPr>
              <a:t> is a web service where data can be stored, accessed, and</a:t>
            </a:r>
            <a:r>
              <a:rPr lang="pt-PT" sz="1600">
                <a:solidFill>
                  <a:schemeClr val="bg1"/>
                </a:solidFill>
              </a:rPr>
              <a:t> </a:t>
            </a:r>
            <a:r>
              <a:rPr sz="1600">
                <a:solidFill>
                  <a:schemeClr val="bg1"/>
                </a:solidFill>
              </a:rPr>
              <a:t>quickly backed up by users on the internet. It is more reliable, scalable, and</a:t>
            </a:r>
            <a:r>
              <a:rPr lang="pt-PT" sz="1600">
                <a:solidFill>
                  <a:schemeClr val="bg1"/>
                </a:solidFill>
              </a:rPr>
              <a:t> </a:t>
            </a:r>
            <a:r>
              <a:rPr sz="1600">
                <a:solidFill>
                  <a:schemeClr val="bg1"/>
                </a:solidFill>
              </a:rPr>
              <a:t>secure than traditional on-premises storage systems.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b="1">
              <a:solidFill>
                <a:schemeClr val="bg1"/>
              </a:solidFill>
            </a:endParaRPr>
          </a:p>
          <a:p>
            <a:pPr indent="0" algn="l">
              <a:buFont typeface="Arial" panose="02080604020202020204" pitchFamily="34" charset="0"/>
              <a:buNone/>
            </a:pPr>
            <a:r>
              <a:rPr sz="1600" b="1">
                <a:solidFill>
                  <a:schemeClr val="bg1"/>
                </a:solidFill>
              </a:rPr>
              <a:t>Amazon</a:t>
            </a:r>
            <a:r>
              <a:rPr lang="pt-PT" sz="1600" b="1">
                <a:solidFill>
                  <a:schemeClr val="bg1"/>
                </a:solidFill>
              </a:rPr>
              <a:t> (S</a:t>
            </a:r>
            <a:r>
              <a:rPr lang="pt-PT" sz="1600">
                <a:solidFill>
                  <a:schemeClr val="bg1"/>
                </a:solidFill>
              </a:rPr>
              <a:t>imple</a:t>
            </a:r>
            <a:r>
              <a:rPr lang="pt-PT" sz="1600" b="1">
                <a:solidFill>
                  <a:schemeClr val="bg1"/>
                </a:solidFill>
              </a:rPr>
              <a:t> S</a:t>
            </a:r>
            <a:r>
              <a:rPr lang="pt-PT" sz="1600">
                <a:solidFill>
                  <a:schemeClr val="bg1"/>
                </a:solidFill>
              </a:rPr>
              <a:t>torage</a:t>
            </a:r>
            <a:r>
              <a:rPr lang="pt-PT" sz="1600" b="1">
                <a:solidFill>
                  <a:schemeClr val="bg1"/>
                </a:solidFill>
              </a:rPr>
              <a:t> S</a:t>
            </a:r>
            <a:r>
              <a:rPr lang="pt-PT" sz="1600">
                <a:solidFill>
                  <a:schemeClr val="bg1"/>
                </a:solidFill>
              </a:rPr>
              <a:t>ervice</a:t>
            </a:r>
            <a:r>
              <a:rPr lang="pt-PT" sz="1600" b="1">
                <a:solidFill>
                  <a:schemeClr val="bg1"/>
                </a:solidFill>
              </a:rPr>
              <a:t>)</a:t>
            </a:r>
            <a:r>
              <a:rPr sz="1600" b="1">
                <a:solidFill>
                  <a:schemeClr val="bg1"/>
                </a:solidFill>
              </a:rPr>
              <a:t> S3</a:t>
            </a:r>
            <a:r>
              <a:rPr sz="1600">
                <a:solidFill>
                  <a:schemeClr val="bg1"/>
                </a:solidFill>
              </a:rPr>
              <a:t> stands for Amazon Simple Storage Service is a Object storage</a:t>
            </a:r>
            <a:r>
              <a:rPr lang="pt-PT" sz="1600">
                <a:solidFill>
                  <a:schemeClr val="bg1"/>
                </a:solidFill>
              </a:rPr>
              <a:t> </a:t>
            </a:r>
            <a:r>
              <a:rPr sz="1600">
                <a:solidFill>
                  <a:schemeClr val="bg1"/>
                </a:solidFill>
              </a:rPr>
              <a:t>built to retrieve any amount of data from anywhere. Designed for durability.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Provides object storage, which is built for </a:t>
            </a:r>
            <a:r>
              <a:rPr sz="1600" b="1">
                <a:solidFill>
                  <a:schemeClr val="bg1"/>
                </a:solidFill>
              </a:rPr>
              <a:t>storing </a:t>
            </a:r>
            <a:r>
              <a:rPr sz="1600">
                <a:solidFill>
                  <a:schemeClr val="bg1"/>
                </a:solidFill>
              </a:rPr>
              <a:t>and </a:t>
            </a:r>
            <a:r>
              <a:rPr sz="1600" b="1">
                <a:solidFill>
                  <a:schemeClr val="bg1"/>
                </a:solidFill>
              </a:rPr>
              <a:t>recovering </a:t>
            </a:r>
            <a:r>
              <a:rPr sz="1600">
                <a:solidFill>
                  <a:schemeClr val="bg1"/>
                </a:solidFill>
              </a:rPr>
              <a:t>any</a:t>
            </a:r>
            <a:r>
              <a:rPr lang="pt-PT" sz="1600">
                <a:solidFill>
                  <a:schemeClr val="bg1"/>
                </a:solidFill>
              </a:rPr>
              <a:t> </a:t>
            </a:r>
            <a:r>
              <a:rPr sz="1600">
                <a:solidFill>
                  <a:schemeClr val="bg1"/>
                </a:solidFill>
              </a:rPr>
              <a:t>amount of data from anywhere over the internet.</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b="1">
              <a:solidFill>
                <a:schemeClr val="bg1"/>
              </a:solidFill>
            </a:endParaRPr>
          </a:p>
          <a:p>
            <a:pPr indent="0" algn="l">
              <a:buFont typeface="Arial" panose="02080604020202020204" pitchFamily="34" charset="0"/>
              <a:buNone/>
            </a:pPr>
            <a:r>
              <a:rPr sz="1600" b="1">
                <a:solidFill>
                  <a:schemeClr val="bg1"/>
                </a:solidFill>
              </a:rPr>
              <a:t>Enables users to store and retrieve</a:t>
            </a:r>
            <a:r>
              <a:rPr sz="1600">
                <a:solidFill>
                  <a:schemeClr val="bg1"/>
                </a:solidFill>
              </a:rPr>
              <a:t> any amount of data at any time or</a:t>
            </a:r>
            <a:r>
              <a:rPr lang="pt-PT" sz="1600">
                <a:solidFill>
                  <a:schemeClr val="bg1"/>
                </a:solidFill>
              </a:rPr>
              <a:t> </a:t>
            </a:r>
            <a:r>
              <a:rPr sz="1600">
                <a:solidFill>
                  <a:schemeClr val="bg1"/>
                </a:solidFill>
              </a:rPr>
              <a:t>place, giving developers access to highly scalable, reliable, fast and</a:t>
            </a:r>
            <a:r>
              <a:rPr lang="pt-PT" sz="1600">
                <a:solidFill>
                  <a:schemeClr val="bg1"/>
                </a:solidFill>
              </a:rPr>
              <a:t> </a:t>
            </a:r>
            <a:r>
              <a:rPr sz="1600">
                <a:solidFill>
                  <a:schemeClr val="bg1"/>
                </a:solidFill>
              </a:rPr>
              <a:t>inexpensive data storage.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Use Amazon S3</a:t>
            </a:r>
            <a:r>
              <a:rPr sz="1600">
                <a:solidFill>
                  <a:schemeClr val="bg1"/>
                </a:solidFill>
              </a:rPr>
              <a:t> to store and protect any amount of data for a range of use</a:t>
            </a:r>
            <a:r>
              <a:rPr lang="pt-PT" sz="1600">
                <a:solidFill>
                  <a:schemeClr val="bg1"/>
                </a:solidFill>
              </a:rPr>
              <a:t> </a:t>
            </a:r>
            <a:r>
              <a:rPr sz="1600">
                <a:solidFill>
                  <a:schemeClr val="bg1"/>
                </a:solidFill>
              </a:rPr>
              <a:t>cases, like data lakes, websites, mobile applications, backup and restore,</a:t>
            </a:r>
            <a:r>
              <a:rPr lang="pt-PT" sz="1600">
                <a:solidFill>
                  <a:schemeClr val="bg1"/>
                </a:solidFill>
              </a:rPr>
              <a:t> </a:t>
            </a:r>
            <a:r>
              <a:rPr sz="1600">
                <a:solidFill>
                  <a:schemeClr val="bg1"/>
                </a:solidFill>
              </a:rPr>
              <a:t>archive, enterprise applications, IoT devices, and big data analytics.</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https://github.com/weder96/aws-certification-learning/tree/main/module-7</a:t>
            </a:r>
            <a:endParaRPr lang="en-US" sz="1200">
              <a:solidFill>
                <a:schemeClr val="bg1"/>
              </a:solidFill>
            </a:endParaRPr>
          </a:p>
        </p:txBody>
      </p:sp>
      <p:pic>
        <p:nvPicPr>
          <p:cNvPr id="7" name="Picture 6"/>
          <p:cNvPicPr>
            <a:picLocks noChangeAspect="1"/>
          </p:cNvPicPr>
          <p:nvPr/>
        </p:nvPicPr>
        <p:blipFill>
          <a:blip r:embed="rId1"/>
          <a:stretch>
            <a:fillRect/>
          </a:stretch>
        </p:blipFill>
        <p:spPr>
          <a:xfrm>
            <a:off x="9432290" y="1008380"/>
            <a:ext cx="2171700" cy="2205990"/>
          </a:xfrm>
          <a:prstGeom prst="rect">
            <a:avLst/>
          </a:prstGeom>
        </p:spPr>
      </p:pic>
      <p:pic>
        <p:nvPicPr>
          <p:cNvPr id="173064"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848"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833610"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sz="2000" b="1">
                <a:solidFill>
                  <a:schemeClr val="bg1"/>
                </a:solidFill>
                <a:sym typeface="+mn-ea"/>
              </a:rPr>
              <a:t>Amazon S3 Benefits and Features</a:t>
            </a:r>
            <a:endParaRPr lang="en-US" sz="2000" b="1">
              <a:solidFill>
                <a:schemeClr val="bg1"/>
              </a:solidFill>
              <a:sym typeface="+mn-ea"/>
            </a:endParaRPr>
          </a:p>
        </p:txBody>
      </p:sp>
      <p:sp>
        <p:nvSpPr>
          <p:cNvPr id="2" name="Text Box 1"/>
          <p:cNvSpPr txBox="1"/>
          <p:nvPr/>
        </p:nvSpPr>
        <p:spPr>
          <a:xfrm>
            <a:off x="457835" y="965835"/>
            <a:ext cx="8818880" cy="452310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Storage Classes;</a:t>
            </a:r>
            <a:r>
              <a:rPr sz="1600">
                <a:solidFill>
                  <a:schemeClr val="bg1"/>
                </a:solidFill>
              </a:rPr>
              <a:t> S3 offers a range of storage classes designed for different</a:t>
            </a:r>
            <a:r>
              <a:rPr lang="pt-PT" sz="1600">
                <a:solidFill>
                  <a:schemeClr val="bg1"/>
                </a:solidFill>
              </a:rPr>
              <a:t> </a:t>
            </a:r>
            <a:r>
              <a:rPr sz="1600">
                <a:solidFill>
                  <a:schemeClr val="bg1"/>
                </a:solidFill>
              </a:rPr>
              <a:t>use cases. S3 Standard, S3 Standard-IA, S3 Galcier.</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Storage Management;</a:t>
            </a:r>
            <a:r>
              <a:rPr sz="1600">
                <a:solidFill>
                  <a:schemeClr val="bg1"/>
                </a:solidFill>
              </a:rPr>
              <a:t> S3 has storage management features that we can</a:t>
            </a:r>
            <a:r>
              <a:rPr lang="pt-PT" sz="1600">
                <a:solidFill>
                  <a:schemeClr val="bg1"/>
                </a:solidFill>
              </a:rPr>
              <a:t> </a:t>
            </a:r>
            <a:r>
              <a:rPr sz="1600">
                <a:solidFill>
                  <a:schemeClr val="bg1"/>
                </a:solidFill>
              </a:rPr>
              <a:t>use to manage costs, meet regulatory requirements, reduce latency.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Access Management;</a:t>
            </a:r>
            <a:r>
              <a:rPr sz="1600">
                <a:solidFill>
                  <a:schemeClr val="bg1"/>
                </a:solidFill>
              </a:rPr>
              <a:t> S3 provides features for auditing and managing</a:t>
            </a:r>
            <a:r>
              <a:rPr lang="pt-PT" sz="1600">
                <a:solidFill>
                  <a:schemeClr val="bg1"/>
                </a:solidFill>
              </a:rPr>
              <a:t> </a:t>
            </a:r>
            <a:r>
              <a:rPr sz="1600">
                <a:solidFill>
                  <a:schemeClr val="bg1"/>
                </a:solidFill>
              </a:rPr>
              <a:t>access to buckets and objects.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Data Processing;</a:t>
            </a:r>
            <a:r>
              <a:rPr sz="1600">
                <a:solidFill>
                  <a:schemeClr val="bg1"/>
                </a:solidFill>
              </a:rPr>
              <a:t> To transform data and trigger workflows to automate a</a:t>
            </a:r>
            <a:r>
              <a:rPr lang="pt-PT" sz="1600">
                <a:solidFill>
                  <a:schemeClr val="bg1"/>
                </a:solidFill>
              </a:rPr>
              <a:t> </a:t>
            </a:r>
            <a:r>
              <a:rPr sz="1600">
                <a:solidFill>
                  <a:schemeClr val="bg1"/>
                </a:solidFill>
              </a:rPr>
              <a:t>variety of other processing activities at scale.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Storage logging and monitoring;</a:t>
            </a:r>
            <a:r>
              <a:rPr sz="1600">
                <a:solidFill>
                  <a:schemeClr val="bg1"/>
                </a:solidFill>
              </a:rPr>
              <a:t> S3 provides logging and monitoring tools</a:t>
            </a:r>
            <a:r>
              <a:rPr lang="pt-PT" sz="1600">
                <a:solidFill>
                  <a:schemeClr val="bg1"/>
                </a:solidFill>
              </a:rPr>
              <a:t> </a:t>
            </a:r>
            <a:r>
              <a:rPr sz="1600">
                <a:solidFill>
                  <a:schemeClr val="bg1"/>
                </a:solidFill>
              </a:rPr>
              <a:t>that you can use to monitor and control how your Amazon S3 resources are</a:t>
            </a:r>
            <a:r>
              <a:rPr lang="pt-PT" sz="1600">
                <a:solidFill>
                  <a:schemeClr val="bg1"/>
                </a:solidFill>
              </a:rPr>
              <a:t> </a:t>
            </a:r>
            <a:r>
              <a:rPr sz="1600">
                <a:solidFill>
                  <a:schemeClr val="bg1"/>
                </a:solidFill>
              </a:rPr>
              <a:t>being used. S3 also offers features to gain visibility into your storage usage.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Strong Consistency;</a:t>
            </a:r>
            <a:r>
              <a:rPr sz="1600">
                <a:solidFill>
                  <a:schemeClr val="bg1"/>
                </a:solidFill>
              </a:rPr>
              <a:t> S3 provides strong read-after-write consistency for</a:t>
            </a:r>
            <a:r>
              <a:rPr lang="pt-PT" sz="1600">
                <a:solidFill>
                  <a:schemeClr val="bg1"/>
                </a:solidFill>
              </a:rPr>
              <a:t> </a:t>
            </a:r>
            <a:r>
              <a:rPr sz="1600">
                <a:solidFill>
                  <a:schemeClr val="bg1"/>
                </a:solidFill>
              </a:rPr>
              <a:t>PUT and DELETE requests of objects in your Amazon S3 bucket in all AWS</a:t>
            </a:r>
            <a:r>
              <a:rPr lang="pt-PT" sz="1600">
                <a:solidFill>
                  <a:schemeClr val="bg1"/>
                </a:solidFill>
              </a:rPr>
              <a:t> </a:t>
            </a:r>
            <a:r>
              <a:rPr sz="1600">
                <a:solidFill>
                  <a:schemeClr val="bg1"/>
                </a:solidFill>
              </a:rPr>
              <a:t>Regions.</a:t>
            </a:r>
            <a:endParaRPr sz="1600">
              <a:solidFill>
                <a:schemeClr val="bg1"/>
              </a:solidFill>
            </a:endParaRPr>
          </a:p>
        </p:txBody>
      </p:sp>
      <p:sp>
        <p:nvSpPr>
          <p:cNvPr id="5" name="Rectangles 4"/>
          <p:cNvSpPr/>
          <p:nvPr/>
        </p:nvSpPr>
        <p:spPr>
          <a:xfrm>
            <a:off x="440690" y="635000"/>
            <a:ext cx="48463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https://github.com/weder96/aws-certification-learning/tree/main/module-7</a:t>
            </a:r>
            <a:endParaRPr lang="en-US" sz="1200">
              <a:solidFill>
                <a:schemeClr val="bg1"/>
              </a:solidFill>
            </a:endParaRPr>
          </a:p>
        </p:txBody>
      </p:sp>
      <p:pic>
        <p:nvPicPr>
          <p:cNvPr id="7" name="Picture 6"/>
          <p:cNvPicPr>
            <a:picLocks noChangeAspect="1"/>
          </p:cNvPicPr>
          <p:nvPr/>
        </p:nvPicPr>
        <p:blipFill>
          <a:blip r:embed="rId1"/>
          <a:stretch>
            <a:fillRect/>
          </a:stretch>
        </p:blipFill>
        <p:spPr>
          <a:xfrm>
            <a:off x="9432290" y="1008380"/>
            <a:ext cx="2171700" cy="2205990"/>
          </a:xfrm>
          <a:prstGeom prst="rect">
            <a:avLst/>
          </a:prstGeom>
        </p:spPr>
      </p:pic>
      <p:pic>
        <p:nvPicPr>
          <p:cNvPr id="173064"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848"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833610"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0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88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Amazon DynamoDB?</a:t>
            </a:r>
            <a:endParaRPr lang="en-US" sz="2000" b="1">
              <a:solidFill>
                <a:schemeClr val="bg1"/>
              </a:solidFill>
              <a:sym typeface="+mn-ea"/>
            </a:endParaRPr>
          </a:p>
        </p:txBody>
      </p:sp>
      <p:sp>
        <p:nvSpPr>
          <p:cNvPr id="2" name="Text Box 1"/>
          <p:cNvSpPr txBox="1"/>
          <p:nvPr/>
        </p:nvSpPr>
        <p:spPr>
          <a:xfrm>
            <a:off x="457835" y="808990"/>
            <a:ext cx="8407400" cy="378460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Amazon DynamoDB</a:t>
            </a:r>
            <a:r>
              <a:rPr sz="1600">
                <a:solidFill>
                  <a:schemeClr val="bg1"/>
                </a:solidFill>
              </a:rPr>
              <a:t> is a fully managed NoSQL</a:t>
            </a:r>
            <a:r>
              <a:rPr lang="pt-PT" sz="1600">
                <a:solidFill>
                  <a:schemeClr val="bg1"/>
                </a:solidFill>
              </a:rPr>
              <a:t> </a:t>
            </a:r>
            <a:r>
              <a:rPr sz="1600">
                <a:solidFill>
                  <a:schemeClr val="bg1"/>
                </a:solidFill>
              </a:rPr>
              <a:t>database service that provides fast and predictable</a:t>
            </a:r>
            <a:r>
              <a:rPr lang="pt-PT" sz="1600">
                <a:solidFill>
                  <a:schemeClr val="bg1"/>
                </a:solidFill>
              </a:rPr>
              <a:t> </a:t>
            </a:r>
            <a:r>
              <a:rPr sz="1600">
                <a:solidFill>
                  <a:schemeClr val="bg1"/>
                </a:solidFill>
              </a:rPr>
              <a:t>performance with seamless scalability.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Serverless, key-value NoSQL database</a:t>
            </a:r>
            <a:r>
              <a:rPr sz="1600">
                <a:solidFill>
                  <a:schemeClr val="bg1"/>
                </a:solidFill>
              </a:rPr>
              <a:t> designed to</a:t>
            </a:r>
            <a:r>
              <a:rPr lang="pt-PT" sz="1600">
                <a:solidFill>
                  <a:schemeClr val="bg1"/>
                </a:solidFill>
              </a:rPr>
              <a:t> </a:t>
            </a:r>
            <a:r>
              <a:rPr sz="1600">
                <a:solidFill>
                  <a:schemeClr val="bg1"/>
                </a:solidFill>
              </a:rPr>
              <a:t>run high-performance applications at any scale.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Create </a:t>
            </a:r>
            <a:r>
              <a:rPr sz="1600" b="1">
                <a:solidFill>
                  <a:schemeClr val="bg1"/>
                </a:solidFill>
              </a:rPr>
              <a:t>database tables</a:t>
            </a:r>
            <a:r>
              <a:rPr sz="1600">
                <a:solidFill>
                  <a:schemeClr val="bg1"/>
                </a:solidFill>
              </a:rPr>
              <a:t> that can store and retrieve any</a:t>
            </a:r>
            <a:r>
              <a:rPr lang="pt-PT" sz="1600">
                <a:solidFill>
                  <a:schemeClr val="bg1"/>
                </a:solidFill>
              </a:rPr>
              <a:t> </a:t>
            </a:r>
            <a:r>
              <a:rPr sz="1600">
                <a:solidFill>
                  <a:schemeClr val="bg1"/>
                </a:solidFill>
              </a:rPr>
              <a:t>amount of data and serve any level of request traffic.</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Scale up or down</a:t>
            </a:r>
            <a:r>
              <a:rPr sz="1600">
                <a:solidFill>
                  <a:schemeClr val="bg1"/>
                </a:solidFill>
              </a:rPr>
              <a:t> the throughput of your tables without</a:t>
            </a:r>
            <a:r>
              <a:rPr lang="pt-PT" sz="1600">
                <a:solidFill>
                  <a:schemeClr val="bg1"/>
                </a:solidFill>
              </a:rPr>
              <a:t> </a:t>
            </a:r>
            <a:r>
              <a:rPr sz="1600">
                <a:solidFill>
                  <a:schemeClr val="bg1"/>
                </a:solidFill>
              </a:rPr>
              <a:t>downtime or performance degradation. DynamoDB</a:t>
            </a:r>
            <a:r>
              <a:rPr lang="pt-PT" sz="1600">
                <a:solidFill>
                  <a:schemeClr val="bg1"/>
                </a:solidFill>
              </a:rPr>
              <a:t> </a:t>
            </a:r>
            <a:r>
              <a:rPr sz="1600">
                <a:solidFill>
                  <a:schemeClr val="bg1"/>
                </a:solidFill>
              </a:rPr>
              <a:t>provides on-demand backup capability.</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High Availability and Durability</a:t>
            </a:r>
            <a:endParaRPr sz="1600" b="1">
              <a:solidFill>
                <a:schemeClr val="bg1"/>
              </a:solidFill>
            </a:endParaRPr>
          </a:p>
          <a:p>
            <a:pPr indent="0" algn="l">
              <a:buFont typeface="Arial" panose="02080604020202020204" pitchFamily="34" charset="0"/>
              <a:buNone/>
            </a:pPr>
            <a:r>
              <a:rPr sz="1600">
                <a:solidFill>
                  <a:schemeClr val="bg1"/>
                </a:solidFill>
              </a:rPr>
              <a:t>DynamoDB automatically spreads data and traffic for</a:t>
            </a:r>
            <a:r>
              <a:rPr lang="pt-PT" sz="1600">
                <a:solidFill>
                  <a:schemeClr val="bg1"/>
                </a:solidFill>
              </a:rPr>
              <a:t> </a:t>
            </a:r>
            <a:r>
              <a:rPr sz="1600">
                <a:solidFill>
                  <a:schemeClr val="bg1"/>
                </a:solidFill>
              </a:rPr>
              <a:t>your tables across enough servers to meet your</a:t>
            </a:r>
            <a:r>
              <a:rPr lang="pt-PT" sz="1600">
                <a:solidFill>
                  <a:schemeClr val="bg1"/>
                </a:solidFill>
              </a:rPr>
              <a:t> </a:t>
            </a:r>
            <a:r>
              <a:rPr sz="1600">
                <a:solidFill>
                  <a:schemeClr val="bg1"/>
                </a:solidFill>
              </a:rPr>
              <a:t>throughput.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https://github.com/weder96/aws-certification-learning/tree/main/module-8</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
          <a:stretch>
            <a:fillRect/>
          </a:stretch>
        </p:blipFill>
        <p:spPr>
          <a:xfrm>
            <a:off x="8968740" y="887095"/>
            <a:ext cx="2771233" cy="2788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3027045"/>
          </a:xfrm>
          <a:prstGeom prst="rect">
            <a:avLst/>
          </a:prstGeom>
        </p:spPr>
      </p:pic>
      <p:pic>
        <p:nvPicPr>
          <p:cNvPr id="8" name="Picture 7"/>
          <p:cNvPicPr>
            <a:picLocks noChangeAspect="1"/>
          </p:cNvPicPr>
          <p:nvPr/>
        </p:nvPicPr>
        <p:blipFill>
          <a:blip r:embed="rId3"/>
          <a:stretch>
            <a:fillRect/>
          </a:stretch>
        </p:blipFill>
        <p:spPr>
          <a:xfrm>
            <a:off x="6798945" y="3930650"/>
            <a:ext cx="5073650" cy="2286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Amazon API Gateway</a:t>
            </a:r>
            <a:r>
              <a:rPr lang="pt-PT" altLang="en-US" sz="2000" b="1">
                <a:solidFill>
                  <a:schemeClr val="bg1"/>
                </a:solidFill>
                <a:sym typeface="+mn-ea"/>
              </a:rPr>
              <a:t> </a:t>
            </a:r>
            <a:r>
              <a:rPr lang="en-US" sz="2000" b="1">
                <a:solidFill>
                  <a:schemeClr val="bg1"/>
                </a:solidFill>
                <a:sym typeface="+mn-ea"/>
              </a:rPr>
              <a:t>?</a:t>
            </a:r>
            <a:endParaRPr lang="en-US" sz="2000" b="1">
              <a:solidFill>
                <a:schemeClr val="bg1"/>
              </a:solidFill>
              <a:sym typeface="+mn-ea"/>
            </a:endParaRPr>
          </a:p>
        </p:txBody>
      </p:sp>
      <p:sp>
        <p:nvSpPr>
          <p:cNvPr id="2" name="Text Box 1"/>
          <p:cNvSpPr txBox="1"/>
          <p:nvPr/>
        </p:nvSpPr>
        <p:spPr>
          <a:xfrm>
            <a:off x="457835" y="924560"/>
            <a:ext cx="8407400" cy="230695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Enables developers to create, publish, maintain, monitor, and secure APIs at any scale.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This is a HIPAA eligible service.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Allows creating, deploying, and managing a RESTful API to expose backend HTTP </a:t>
            </a:r>
            <a:r>
              <a:rPr lang="pt-PT" sz="1600">
                <a:solidFill>
                  <a:schemeClr val="bg1"/>
                </a:solidFill>
              </a:rPr>
              <a:t> </a:t>
            </a:r>
            <a:r>
              <a:rPr sz="1600">
                <a:solidFill>
                  <a:schemeClr val="bg1"/>
                </a:solidFill>
              </a:rPr>
              <a:t>endpoints, Lambda functions, or other AWS services.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Together with Lambda, API Gateway forms the app-facing part of the AWS serverless infrastructure.</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339701" y="41941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9961245" y="5013960"/>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Endpoint Types</a:t>
            </a:r>
            <a:endParaRPr lang="pt-PT" altLang="en-US" sz="2000" b="1">
              <a:solidFill>
                <a:schemeClr val="bg1"/>
              </a:solidFill>
              <a:sym typeface="+mn-ea"/>
            </a:endParaRPr>
          </a:p>
        </p:txBody>
      </p:sp>
      <p:sp>
        <p:nvSpPr>
          <p:cNvPr id="2" name="Text Box 1"/>
          <p:cNvSpPr txBox="1"/>
          <p:nvPr/>
        </p:nvSpPr>
        <p:spPr>
          <a:xfrm>
            <a:off x="457835" y="924560"/>
            <a:ext cx="9357995" cy="2461260"/>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Edge-optimized API endpoint:</a:t>
            </a:r>
            <a:r>
              <a:rPr sz="1400">
                <a:solidFill>
                  <a:schemeClr val="bg1"/>
                </a:solidFill>
              </a:rPr>
              <a:t> The default host name of an API Gateway API that is deployed to the specified region while using a CloudFront distribution to facilitate client access typically from across AWS regions. API requests are routed to the nearest CloudFront Point of Presence.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Regional API endpoint:</a:t>
            </a:r>
            <a:r>
              <a:rPr sz="1400">
                <a:solidFill>
                  <a:schemeClr val="bg1"/>
                </a:solidFill>
              </a:rPr>
              <a:t> The host name of an API that is deployed to the specified region and intended to serve clients, such as EC2 instances, in the same AWS region. API requests are targeted directly to the region-specific API Gateway without going through any CloudFront distribution.</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 endpoint:</a:t>
            </a:r>
            <a:r>
              <a:rPr sz="1400">
                <a:solidFill>
                  <a:schemeClr val="bg1"/>
                </a:solidFill>
              </a:rPr>
              <a:t> Allows a client to securely access private API resources inside a VPC. Private APIs are isolated from the public Internet, and they can only be accessed using VPC endpoints for API Gateway that have been granted access.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563745" y="6409690"/>
            <a:ext cx="725678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Endpoint Types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664710" y="6434455"/>
            <a:ext cx="7114540" cy="275590"/>
          </a:xfrm>
          <a:prstGeom prst="rect">
            <a:avLst/>
          </a:prstGeom>
          <a:noFill/>
        </p:spPr>
        <p:txBody>
          <a:bodyPr wrap="square" rtlCol="0" anchor="t">
            <a:spAutoFit/>
          </a:bodyPr>
          <a:p>
            <a:r>
              <a:rPr lang="en-US" sz="1200">
                <a:solidFill>
                  <a:schemeClr val="bg1"/>
                </a:solidFill>
              </a:rPr>
              <a:t>https://github.com/weder96/joinCommunity2023/blob/main/learning/10_ApiGateway/README.md</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4" name="Picture 3"/>
          <p:cNvPicPr>
            <a:picLocks noChangeAspect="1"/>
          </p:cNvPicPr>
          <p:nvPr/>
        </p:nvPicPr>
        <p:blipFill>
          <a:blip r:embed="rId2"/>
          <a:stretch>
            <a:fillRect/>
          </a:stretch>
        </p:blipFill>
        <p:spPr>
          <a:xfrm>
            <a:off x="9869170" y="1073150"/>
            <a:ext cx="1876425" cy="18383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31470" y="843915"/>
            <a:ext cx="5527040" cy="329184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Amazon SNS Actions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Create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Delete a subscription</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Delete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List topics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an SMS text message</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to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a dead-letter queue for a subscription</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a filter policy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the default settings for sending SMS messages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topic attributes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Subscribe a Lambda function to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Subscribe a mobile application to a topic</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551170" y="1139190"/>
            <a:ext cx="6416040" cy="2952750"/>
          </a:xfrm>
          <a:prstGeom prst="rect">
            <a:avLst/>
          </a:prstGeom>
        </p:spPr>
      </p:pic>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pic>
        <p:nvPicPr>
          <p:cNvPr id="10" name="Graphic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3083" y="47875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530542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AI</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Install AWS Command Line Interface (AWS CLI) Linux</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AWS IDE Toolkits</a:t>
            </a:r>
            <a:endParaRPr 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Prerequisites 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Serverless</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Storage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Database</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API Gateway</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Integration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Orchestration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Lambda  Overview</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Invoke Lambda Functions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Pattern: The comfortable “REST”</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b="1">
                <a:solidFill>
                  <a:schemeClr val="bg1"/>
                </a:solidFill>
                <a:latin typeface="Swiss921 BT" panose="020B0806030502050204" charset="0"/>
                <a:cs typeface="Swiss921 BT" panose="020B0806030502050204" charset="0"/>
                <a:sym typeface="+mn-ea"/>
              </a:rPr>
              <a:t>Next Steps</a:t>
            </a:r>
            <a:r>
              <a:rPr lang="pt-PT" altLang="en-US" sz="1400">
                <a:solidFill>
                  <a:schemeClr val="bg1"/>
                </a:solidFill>
                <a:latin typeface="Swiss921 BT" panose="020B0806030502050204" charset="0"/>
                <a:cs typeface="Swiss921 BT" panose="020B0806030502050204" charset="0"/>
                <a:sym typeface="+mn-ea"/>
              </a:rPr>
              <a:t>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639820" cy="398780"/>
          </a:xfrm>
          <a:prstGeom prst="rect">
            <a:avLst/>
          </a:prstGeom>
          <a:noFill/>
        </p:spPr>
        <p:txBody>
          <a:bodyPr wrap="none" rtlCol="0">
            <a:spAutoFit/>
          </a:bodyPr>
          <a:p>
            <a:pPr algn="l"/>
            <a:r>
              <a:rPr lang="pt-PT" altLang="en-US" sz="2000" b="1" dirty="0">
                <a:solidFill>
                  <a:schemeClr val="bg1"/>
                </a:solidFill>
                <a:sym typeface="+mn-ea"/>
              </a:rPr>
              <a:t>Benefits of Amazon SQS</a:t>
            </a:r>
            <a:endParaRPr lang="pt-PT" altLang="en-US" sz="2000" b="1" dirty="0">
              <a:solidFill>
                <a:schemeClr val="bg1"/>
              </a:solidFill>
              <a:sym typeface="+mn-ea"/>
            </a:endParaRPr>
          </a:p>
        </p:txBody>
      </p:sp>
      <p:sp>
        <p:nvSpPr>
          <p:cNvPr id="2" name="Text Box 1"/>
          <p:cNvSpPr txBox="1"/>
          <p:nvPr/>
        </p:nvSpPr>
        <p:spPr>
          <a:xfrm>
            <a:off x="331470" y="843915"/>
            <a:ext cx="10822305" cy="427672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Eliminate administrative overhead</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AWS manages all ongoing operations and underlying infrastructure needed to provide a highly available and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scalable message queuing service. SQS queues are dynamically created and scale automatically.</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Durability and Reliability deliver messages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SQS stores them on multiple servers. Standard queues support at-least-once message delivery, and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FIFO queues support exactly-once message processing. SQS locks your messages during processing, so that</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multiple producers can send and multiple consumers can receive messages at the same time.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Scalability and Availability and cost-effectively</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SQS scales elastically with your application so you don’t have to worry about capacity planning and pre-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provisioning. There is no limit to the number of messages per queue, and standard queues provide nearly</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unlimited throughput.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Security - Keep sensitive data secure</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SQS to exchange sensitive data between applications using server-side encryption (SSE) to encrypt</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each message body.</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6041390" cy="398780"/>
          </a:xfrm>
          <a:prstGeom prst="rect">
            <a:avLst/>
          </a:prstGeom>
          <a:noFill/>
        </p:spPr>
        <p:txBody>
          <a:bodyPr wrap="none" rtlCol="0">
            <a:spAutoFit/>
          </a:bodyPr>
          <a:p>
            <a:pPr algn="l"/>
            <a:r>
              <a:rPr lang="pt-PT" altLang="en-US" sz="2000" b="1" dirty="0">
                <a:solidFill>
                  <a:schemeClr val="bg1"/>
                </a:solidFill>
                <a:sym typeface="+mn-ea"/>
              </a:rPr>
              <a:t>The lifecycle of an Amazon SQS message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3303905" y="6319520"/>
            <a:ext cx="846328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611880" y="6359525"/>
            <a:ext cx="8001000" cy="275590"/>
          </a:xfrm>
          <a:prstGeom prst="rect">
            <a:avLst/>
          </a:prstGeom>
          <a:noFill/>
        </p:spPr>
        <p:txBody>
          <a:bodyPr wrap="square" rtlCol="0" anchor="t">
            <a:spAutoFit/>
          </a:bodyPr>
          <a:p>
            <a:r>
              <a:rPr lang="en-US" sz="1200">
                <a:solidFill>
                  <a:schemeClr val="bg1"/>
                </a:solidFill>
              </a:rPr>
              <a:t>https://docs.aws.amazon.com/AWSSimpleQueueService/latest/SQSDeveloperGuide/sqs-basic-architecture.html</a:t>
            </a:r>
            <a:endParaRPr lang="en-US" sz="1200">
              <a:solidFill>
                <a:schemeClr val="bg1"/>
              </a:solidFill>
            </a:endParaRPr>
          </a:p>
        </p:txBody>
      </p:sp>
      <p:sp>
        <p:nvSpPr>
          <p:cNvPr id="13" name="TextBox 9"/>
          <p:cNvSpPr txBox="1">
            <a:spLocks noChangeArrowheads="1"/>
          </p:cNvSpPr>
          <p:nvPr/>
        </p:nvSpPr>
        <p:spPr bwMode="auto">
          <a:xfrm>
            <a:off x="10468610" y="57594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990" y="49228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85775" y="774700"/>
            <a:ext cx="5515610" cy="4975860"/>
          </a:xfrm>
          <a:prstGeom prst="rect">
            <a:avLst/>
          </a:prstGeom>
        </p:spPr>
      </p:pic>
      <p:sp>
        <p:nvSpPr>
          <p:cNvPr id="6" name="Text Box 5"/>
          <p:cNvSpPr txBox="1"/>
          <p:nvPr/>
        </p:nvSpPr>
        <p:spPr>
          <a:xfrm>
            <a:off x="6382385" y="1061720"/>
            <a:ext cx="5864225" cy="3569335"/>
          </a:xfrm>
          <a:prstGeom prst="rect">
            <a:avLst/>
          </a:prstGeom>
          <a:noFill/>
        </p:spPr>
        <p:txBody>
          <a:bodyPr wrap="none" rtlCol="0">
            <a:spAutoFit/>
          </a:bodyPr>
          <a:p>
            <a:pPr algn="l"/>
            <a:r>
              <a:rPr lang="en-US"/>
              <a:t> </a:t>
            </a:r>
            <a:r>
              <a:rPr lang="en-US">
                <a:solidFill>
                  <a:schemeClr val="bg1"/>
                </a:solidFill>
              </a:rPr>
              <a:t>A</a:t>
            </a:r>
            <a:r>
              <a:rPr sz="1600">
                <a:solidFill>
                  <a:schemeClr val="bg1"/>
                </a:solidFill>
              </a:rPr>
              <a:t> producer (component 1) sends message </a:t>
            </a:r>
            <a:r>
              <a:rPr sz="1600" b="1">
                <a:solidFill>
                  <a:schemeClr val="bg1"/>
                </a:solidFill>
              </a:rPr>
              <a:t>A</a:t>
            </a:r>
            <a:r>
              <a:rPr sz="1600">
                <a:solidFill>
                  <a:schemeClr val="bg1"/>
                </a:solidFill>
              </a:rPr>
              <a:t> to a queue, </a:t>
            </a:r>
            <a:endParaRPr sz="1600">
              <a:solidFill>
                <a:schemeClr val="bg1"/>
              </a:solidFill>
            </a:endParaRPr>
          </a:p>
          <a:p>
            <a:pPr algn="l"/>
            <a:r>
              <a:rPr sz="1600">
                <a:solidFill>
                  <a:schemeClr val="bg1"/>
                </a:solidFill>
              </a:rPr>
              <a:t>and the message is distributed across the Amazon SQS </a:t>
            </a:r>
            <a:endParaRPr sz="1600">
              <a:solidFill>
                <a:schemeClr val="bg1"/>
              </a:solidFill>
            </a:endParaRPr>
          </a:p>
          <a:p>
            <a:pPr algn="l"/>
            <a:r>
              <a:rPr sz="1600">
                <a:solidFill>
                  <a:schemeClr val="bg1"/>
                </a:solidFill>
              </a:rPr>
              <a:t>servers redundantly.</a:t>
            </a:r>
            <a:endParaRPr sz="1600">
              <a:solidFill>
                <a:schemeClr val="bg1"/>
              </a:solidFill>
            </a:endParaRPr>
          </a:p>
          <a:p>
            <a:pPr algn="l"/>
            <a:endParaRPr sz="1600">
              <a:solidFill>
                <a:schemeClr val="bg1"/>
              </a:solidFill>
            </a:endParaRPr>
          </a:p>
          <a:p>
            <a:pPr algn="l"/>
            <a:r>
              <a:rPr sz="1600">
                <a:solidFill>
                  <a:schemeClr val="bg1"/>
                </a:solidFill>
              </a:rPr>
              <a:t> When a consumer (component 2) is ready to process </a:t>
            </a:r>
            <a:endParaRPr sz="1600">
              <a:solidFill>
                <a:schemeClr val="bg1"/>
              </a:solidFill>
            </a:endParaRPr>
          </a:p>
          <a:p>
            <a:pPr algn="l"/>
            <a:r>
              <a:rPr sz="1600">
                <a:solidFill>
                  <a:schemeClr val="bg1"/>
                </a:solidFill>
              </a:rPr>
              <a:t>messages, it consumes messages from the queue, and </a:t>
            </a:r>
            <a:endParaRPr sz="1600">
              <a:solidFill>
                <a:schemeClr val="bg1"/>
              </a:solidFill>
            </a:endParaRPr>
          </a:p>
          <a:p>
            <a:pPr algn="l"/>
            <a:r>
              <a:rPr sz="1600">
                <a:solidFill>
                  <a:schemeClr val="bg1"/>
                </a:solidFill>
              </a:rPr>
              <a:t>message </a:t>
            </a:r>
            <a:r>
              <a:rPr sz="1600" b="1">
                <a:solidFill>
                  <a:schemeClr val="bg1"/>
                </a:solidFill>
              </a:rPr>
              <a:t>A</a:t>
            </a:r>
            <a:r>
              <a:rPr sz="1600">
                <a:solidFill>
                  <a:schemeClr val="bg1"/>
                </a:solidFill>
              </a:rPr>
              <a:t> is returned. While message </a:t>
            </a:r>
            <a:r>
              <a:rPr sz="1600" b="1">
                <a:solidFill>
                  <a:schemeClr val="bg1"/>
                </a:solidFill>
              </a:rPr>
              <a:t>A</a:t>
            </a:r>
            <a:r>
              <a:rPr sz="1600">
                <a:solidFill>
                  <a:schemeClr val="bg1"/>
                </a:solidFill>
              </a:rPr>
              <a:t> is being processed, </a:t>
            </a:r>
            <a:endParaRPr sz="1600">
              <a:solidFill>
                <a:schemeClr val="bg1"/>
              </a:solidFill>
            </a:endParaRPr>
          </a:p>
          <a:p>
            <a:pPr algn="l"/>
            <a:r>
              <a:rPr sz="1600">
                <a:solidFill>
                  <a:schemeClr val="bg1"/>
                </a:solidFill>
              </a:rPr>
              <a:t>it remains in the queue and isn't returned to subsequent </a:t>
            </a:r>
            <a:endParaRPr sz="1600">
              <a:solidFill>
                <a:schemeClr val="bg1"/>
              </a:solidFill>
            </a:endParaRPr>
          </a:p>
          <a:p>
            <a:pPr algn="l"/>
            <a:r>
              <a:rPr sz="1600">
                <a:solidFill>
                  <a:schemeClr val="bg1"/>
                </a:solidFill>
              </a:rPr>
              <a:t>receive requests for the duration of the </a:t>
            </a:r>
            <a:endParaRPr sz="1600">
              <a:solidFill>
                <a:schemeClr val="bg1"/>
              </a:solidFill>
            </a:endParaRPr>
          </a:p>
          <a:p>
            <a:pPr algn="l"/>
            <a:r>
              <a:rPr sz="1600" b="1">
                <a:solidFill>
                  <a:schemeClr val="bg1"/>
                </a:solidFill>
              </a:rPr>
              <a:t>visibility timeout.</a:t>
            </a:r>
            <a:endParaRPr sz="1600">
              <a:solidFill>
                <a:schemeClr val="bg1"/>
              </a:solidFill>
            </a:endParaRPr>
          </a:p>
          <a:p>
            <a:pPr algn="l"/>
            <a:endParaRPr sz="1600">
              <a:solidFill>
                <a:schemeClr val="bg1"/>
              </a:solidFill>
            </a:endParaRPr>
          </a:p>
          <a:p>
            <a:pPr algn="l"/>
            <a:r>
              <a:rPr sz="1600">
                <a:solidFill>
                  <a:schemeClr val="bg1"/>
                </a:solidFill>
              </a:rPr>
              <a:t> The consumer (component 2) deletes message </a:t>
            </a:r>
            <a:r>
              <a:rPr sz="1600" b="1">
                <a:solidFill>
                  <a:schemeClr val="bg1"/>
                </a:solidFill>
              </a:rPr>
              <a:t>A</a:t>
            </a:r>
            <a:r>
              <a:rPr sz="1600">
                <a:solidFill>
                  <a:schemeClr val="bg1"/>
                </a:solidFill>
              </a:rPr>
              <a:t> from </a:t>
            </a:r>
            <a:endParaRPr sz="1600">
              <a:solidFill>
                <a:schemeClr val="bg1"/>
              </a:solidFill>
            </a:endParaRPr>
          </a:p>
          <a:p>
            <a:pPr algn="l"/>
            <a:r>
              <a:rPr sz="1600">
                <a:solidFill>
                  <a:schemeClr val="bg1"/>
                </a:solidFill>
              </a:rPr>
              <a:t>the queue to prevent the message from being received </a:t>
            </a:r>
            <a:endParaRPr sz="1600">
              <a:solidFill>
                <a:schemeClr val="bg1"/>
              </a:solidFill>
            </a:endParaRPr>
          </a:p>
          <a:p>
            <a:pPr algn="l"/>
            <a:r>
              <a:rPr sz="1600">
                <a:solidFill>
                  <a:schemeClr val="bg1"/>
                </a:solidFill>
              </a:rPr>
              <a:t>and processed again when the visibility timeout expires.</a:t>
            </a:r>
            <a:endParaRPr sz="1600">
              <a:solidFill>
                <a:schemeClr val="bg1"/>
              </a:solidFill>
            </a:endParaRPr>
          </a:p>
        </p:txBody>
      </p:sp>
      <p:pic>
        <p:nvPicPr>
          <p:cNvPr id="10" name="Picture 9"/>
          <p:cNvPicPr>
            <a:picLocks noChangeAspect="1"/>
          </p:cNvPicPr>
          <p:nvPr/>
        </p:nvPicPr>
        <p:blipFill>
          <a:blip r:embed="rId5"/>
          <a:stretch>
            <a:fillRect/>
          </a:stretch>
        </p:blipFill>
        <p:spPr>
          <a:xfrm>
            <a:off x="6309995" y="1123950"/>
            <a:ext cx="180975" cy="190500"/>
          </a:xfrm>
          <a:prstGeom prst="rect">
            <a:avLst/>
          </a:prstGeom>
        </p:spPr>
      </p:pic>
      <p:pic>
        <p:nvPicPr>
          <p:cNvPr id="11" name="Picture 10"/>
          <p:cNvPicPr>
            <a:picLocks noChangeAspect="1"/>
          </p:cNvPicPr>
          <p:nvPr/>
        </p:nvPicPr>
        <p:blipFill>
          <a:blip r:embed="rId6"/>
          <a:stretch>
            <a:fillRect/>
          </a:stretch>
        </p:blipFill>
        <p:spPr>
          <a:xfrm>
            <a:off x="6309995" y="2133600"/>
            <a:ext cx="180975" cy="190500"/>
          </a:xfrm>
          <a:prstGeom prst="rect">
            <a:avLst/>
          </a:prstGeom>
        </p:spPr>
      </p:pic>
      <p:pic>
        <p:nvPicPr>
          <p:cNvPr id="12" name="Picture 11"/>
          <p:cNvPicPr>
            <a:picLocks noChangeAspect="1"/>
          </p:cNvPicPr>
          <p:nvPr/>
        </p:nvPicPr>
        <p:blipFill>
          <a:blip r:embed="rId7"/>
          <a:stretch>
            <a:fillRect/>
          </a:stretch>
        </p:blipFill>
        <p:spPr>
          <a:xfrm>
            <a:off x="6296025" y="3838575"/>
            <a:ext cx="190500" cy="190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513715" y="102743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20980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147320"/>
            <a:ext cx="4812665" cy="398780"/>
          </a:xfrm>
          <a:prstGeom prst="rect">
            <a:avLst/>
          </a:prstGeom>
          <a:noFill/>
        </p:spPr>
        <p:txBody>
          <a:bodyPr wrap="none" rtlCol="0">
            <a:spAutoFit/>
          </a:bodyPr>
          <a:p>
            <a:pPr algn="l"/>
            <a:r>
              <a:rPr lang="pt-PT" altLang="en-US" sz="2000" b="1" dirty="0">
                <a:solidFill>
                  <a:schemeClr val="bg1"/>
                </a:solidFill>
                <a:sym typeface="+mn-ea"/>
              </a:rPr>
              <a:t>Benefits of Amazon EventBridge</a:t>
            </a:r>
            <a:endParaRPr lang="pt-PT" altLang="en-US" sz="2000" b="1" dirty="0">
              <a:solidFill>
                <a:schemeClr val="bg1"/>
              </a:solidFill>
              <a:sym typeface="+mn-ea"/>
            </a:endParaRPr>
          </a:p>
        </p:txBody>
      </p:sp>
      <p:sp>
        <p:nvSpPr>
          <p:cNvPr id="2" name="Text Box 1"/>
          <p:cNvSpPr txBox="1"/>
          <p:nvPr/>
        </p:nvSpPr>
        <p:spPr>
          <a:xfrm>
            <a:off x="321945" y="1139190"/>
            <a:ext cx="11268075" cy="427672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Build event-driven architectures</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With EventBridge, your event targets don’t need to be aware of event sources because you can filter and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directly to EventBridge. Improves developer agility as well as application resiliency with loosely coupled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event-driven architectures.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Connect SaaS apps</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EventBridge ingests data from supported SaaS applications and routes it to AWS services and SaaS targets.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SaaS apps to trigger workflows for customer support, business operations.</a:t>
            </a:r>
            <a:endParaRPr sz="1600">
              <a:solidFill>
                <a:schemeClr val="bg1"/>
              </a:solidFill>
              <a:sym typeface="+mn-ea"/>
            </a:endParaRPr>
          </a:p>
          <a:p>
            <a:pPr marL="285750" indent="-285750" algn="l">
              <a:buFont typeface="Arial" panose="02080604020202020204" pitchFamily="34" charset="0"/>
              <a:buChar char="•"/>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Write less custom code</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You can ingest, filter, transform and deliver events without writing custom code. </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The EventBridge schema</a:t>
            </a:r>
            <a:r>
              <a:rPr lang="pt-PT" sz="1600">
                <a:solidFill>
                  <a:schemeClr val="bg1"/>
                </a:solidFill>
                <a:sym typeface="+mn-ea"/>
              </a:rPr>
              <a:t> </a:t>
            </a:r>
            <a:r>
              <a:rPr sz="1600">
                <a:solidFill>
                  <a:schemeClr val="bg1"/>
                </a:solidFill>
                <a:sym typeface="+mn-ea"/>
              </a:rPr>
              <a:t>registry stores a collection of easy-to-find event schemas.</a:t>
            </a:r>
            <a:endParaRPr sz="1600">
              <a:solidFill>
                <a:schemeClr val="bg1"/>
              </a:solidFill>
              <a:sym typeface="+mn-ea"/>
            </a:endParaRPr>
          </a:p>
          <a:p>
            <a:pPr marL="285750" indent="-285750" algn="l">
              <a:buFont typeface="Arial" panose="02080604020202020204" pitchFamily="34" charset="0"/>
              <a:buChar char="•"/>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Reduce operational overhead</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There are no servers to provision, patch, and manage. automatically scales based on the number of events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ingested. Built-in distributed availability and fault-tolerance. </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 </a:t>
            </a:r>
            <a:r>
              <a:rPr lang="pt-PT" sz="1600">
                <a:solidFill>
                  <a:schemeClr val="bg1"/>
                </a:solidFill>
                <a:sym typeface="+mn-ea"/>
              </a:rPr>
              <a:t>    </a:t>
            </a:r>
            <a:r>
              <a:rPr sz="1600">
                <a:solidFill>
                  <a:schemeClr val="bg1"/>
                </a:solidFill>
                <a:sym typeface="+mn-ea"/>
              </a:rPr>
              <a:t>Native event archive and replay capability.</a:t>
            </a:r>
            <a:endParaRPr sz="1600">
              <a:solidFill>
                <a:schemeClr val="bg1"/>
              </a:solidFill>
              <a:sym typeface="+mn-ea"/>
            </a:endParaRPr>
          </a:p>
        </p:txBody>
      </p:sp>
      <p:pic>
        <p:nvPicPr>
          <p:cNvPr id="6"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1054715" y="582612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3928"/>
            <a:ext cx="407162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AI</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98425" y="4300855"/>
            <a:ext cx="3918585" cy="922020"/>
          </a:xfrm>
          <a:prstGeom prst="rect">
            <a:avLst/>
          </a:prstGeom>
          <a:noFill/>
        </p:spPr>
        <p:txBody>
          <a:bodyPr wrap="square" rtlCol="0" anchor="t">
            <a:spAutoFit/>
          </a:bodyPr>
          <a:p>
            <a:pPr algn="ctr"/>
            <a:r>
              <a:rPr lang="en-US">
                <a:solidFill>
                  <a:schemeClr val="bg1"/>
                </a:solidFill>
              </a:rPr>
              <a:t>Criar uma rotina de estudo focado na aprendizagem de Serverless AWS</a:t>
            </a:r>
            <a:r>
              <a:rPr lang="pt-PT" altLang="en-US">
                <a:solidFill>
                  <a:schemeClr val="bg1"/>
                </a:solidFill>
              </a:rPr>
              <a:t> ?</a:t>
            </a:r>
            <a:endParaRPr lang="pt-PT" altLang="en-US">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5824855" y="6411595"/>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450215" y="9842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9" name="Text Box 8"/>
          <p:cNvSpPr txBox="1"/>
          <p:nvPr/>
        </p:nvSpPr>
        <p:spPr>
          <a:xfrm>
            <a:off x="5824220" y="6397625"/>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p:nvPr/>
        </p:nvCxnSpPr>
        <p:spPr>
          <a:xfrm>
            <a:off x="625475" y="1332865"/>
            <a:ext cx="2282825" cy="412115"/>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625475" y="2011680"/>
            <a:ext cx="2265045" cy="56007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flipV="1">
            <a:off x="625475" y="1871980"/>
            <a:ext cx="2257425" cy="13970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7629"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5655" y="1237615"/>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695" y="190246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650" y="2487930"/>
            <a:ext cx="221615" cy="221615"/>
          </a:xfrm>
          <a:prstGeom prst="rect">
            <a:avLst/>
          </a:prstGeom>
          <a:solidFill>
            <a:srgbClr val="2AAFB4"/>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a:off x="6929755" y="1251585"/>
            <a:ext cx="2282825" cy="412115"/>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6929755" y="1790700"/>
            <a:ext cx="2257425" cy="13970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0"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8760" y="1790700"/>
            <a:ext cx="221615" cy="221615"/>
          </a:xfrm>
          <a:prstGeom prst="rect">
            <a:avLst/>
          </a:prstGeom>
          <a:solidFill>
            <a:schemeClr val="accent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4" name="TextBox 21"/>
          <p:cNvSpPr txBox="1">
            <a:spLocks noChangeArrowheads="1"/>
          </p:cNvSpPr>
          <p:nvPr/>
        </p:nvSpPr>
        <p:spPr bwMode="auto">
          <a:xfrm>
            <a:off x="6227445" y="1363345"/>
            <a:ext cx="9836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6" name="Graphic 1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492558" y="8899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2395" y="176339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215380" y="2263775"/>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56525" y="123571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0"/>
          <p:cNvSpPr txBox="1">
            <a:spLocks noChangeArrowheads="1"/>
          </p:cNvSpPr>
          <p:nvPr/>
        </p:nvSpPr>
        <p:spPr bwMode="auto">
          <a:xfrm rot="1560000">
            <a:off x="6917690" y="970915"/>
            <a:ext cx="222059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Object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5" name="TextBox 20"/>
          <p:cNvSpPr txBox="1">
            <a:spLocks noChangeArrowheads="1"/>
          </p:cNvSpPr>
          <p:nvPr/>
        </p:nvSpPr>
        <p:spPr bwMode="auto">
          <a:xfrm>
            <a:off x="7469505" y="2057400"/>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Order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6" name="TextBox 20"/>
          <p:cNvSpPr txBox="1">
            <a:spLocks noChangeArrowheads="1"/>
          </p:cNvSpPr>
          <p:nvPr/>
        </p:nvSpPr>
        <p:spPr bwMode="auto">
          <a:xfrm>
            <a:off x="9352915" y="2227580"/>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Custom Event</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7" name="Text Box 26"/>
          <p:cNvSpPr txBox="1"/>
          <p:nvPr/>
        </p:nvSpPr>
        <p:spPr>
          <a:xfrm>
            <a:off x="241300" y="3124200"/>
            <a:ext cx="4895850" cy="429895"/>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Events are the heart of any event-driven application</a:t>
            </a:r>
            <a:endParaRPr lang="pt-PT" altLang="en-US" sz="1100">
              <a:solidFill>
                <a:schemeClr val="bg1"/>
              </a:solidFill>
              <a:latin typeface="Neuropolitical Rg" panose="020B0605020201080104" charset="0"/>
              <a:cs typeface="Neuropolitical Rg" panose="020B0605020201080104" charset="0"/>
            </a:endParaRPr>
          </a:p>
          <a:p>
            <a:pPr algn="ctr"/>
            <a:r>
              <a:rPr lang="pt-PT" altLang="en-US" sz="1100">
                <a:solidFill>
                  <a:schemeClr val="bg1"/>
                </a:solidFill>
                <a:latin typeface="Neuropolitical Rg" panose="020B0605020201080104" charset="0"/>
                <a:cs typeface="Neuropolitical Rg" panose="020B0605020201080104" charset="0"/>
              </a:rPr>
              <a:t>Producers raise events consumers consume then</a:t>
            </a:r>
            <a:endParaRPr lang="pt-PT" altLang="en-US" sz="1100">
              <a:solidFill>
                <a:schemeClr val="bg1"/>
              </a:solidFill>
              <a:latin typeface="Neuropolitical Rg" panose="020B0605020201080104" charset="0"/>
              <a:cs typeface="Neuropolitical Rg" panose="020B0605020201080104" charset="0"/>
            </a:endParaRPr>
          </a:p>
        </p:txBody>
      </p:sp>
      <p:sp>
        <p:nvSpPr>
          <p:cNvPr id="29" name="Text Box 28"/>
          <p:cNvSpPr txBox="1"/>
          <p:nvPr/>
        </p:nvSpPr>
        <p:spPr>
          <a:xfrm>
            <a:off x="5938520" y="3124200"/>
            <a:ext cx="6069330" cy="429895"/>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Some AWS Services send events to EventBridge for consumption</a:t>
            </a:r>
            <a:endParaRPr lang="pt-PT" altLang="en-US" sz="1100">
              <a:solidFill>
                <a:schemeClr val="bg1"/>
              </a:solidFill>
              <a:latin typeface="Neuropolitical Rg" panose="020B0605020201080104" charset="0"/>
              <a:cs typeface="Neuropolitical Rg" panose="020B0605020201080104" charset="0"/>
            </a:endParaRPr>
          </a:p>
          <a:p>
            <a:pPr algn="ctr"/>
            <a:r>
              <a:rPr lang="pt-PT" altLang="en-US" sz="1100">
                <a:solidFill>
                  <a:schemeClr val="bg1"/>
                </a:solidFill>
                <a:latin typeface="Neuropolitical Rg" panose="020B0605020201080104" charset="0"/>
                <a:cs typeface="Neuropolitical Rg" panose="020B0605020201080104" charset="0"/>
              </a:rPr>
              <a:t>or you can raise you awn custom events</a:t>
            </a:r>
            <a:endParaRPr lang="pt-PT" altLang="en-US" sz="1100">
              <a:solidFill>
                <a:schemeClr val="bg1"/>
              </a:solidFill>
              <a:latin typeface="Neuropolitical Rg" panose="020B0605020201080104" charset="0"/>
              <a:cs typeface="Neuropolitical Rg" panose="020B0605020201080104" charset="0"/>
            </a:endParaRPr>
          </a:p>
        </p:txBody>
      </p:sp>
      <p:cxnSp>
        <p:nvCxnSpPr>
          <p:cNvPr id="30" name="Straight Connector 29"/>
          <p:cNvCxnSpPr/>
          <p:nvPr/>
        </p:nvCxnSpPr>
        <p:spPr>
          <a:xfrm>
            <a:off x="5556885" y="582930"/>
            <a:ext cx="0" cy="55961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2933700" y="171831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3202940" y="173926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3" name="Rounded Rectangle 32"/>
          <p:cNvSpPr/>
          <p:nvPr/>
        </p:nvSpPr>
        <p:spPr>
          <a:xfrm>
            <a:off x="9275445" y="1575435"/>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9544685" y="1596390"/>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4" name="Rectangles 3"/>
          <p:cNvSpPr/>
          <p:nvPr/>
        </p:nvSpPr>
        <p:spPr>
          <a:xfrm>
            <a:off x="450215" y="558800"/>
            <a:ext cx="2916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9037320" cy="398780"/>
          </a:xfrm>
          <a:prstGeom prst="rect">
            <a:avLst/>
          </a:prstGeom>
          <a:noFill/>
        </p:spPr>
        <p:txBody>
          <a:bodyPr wrap="none" rtlCol="0">
            <a:spAutoFit/>
          </a:bodyPr>
          <a:p>
            <a:pPr algn="l"/>
            <a:r>
              <a:rPr lang="pt-PT" altLang="en-US" sz="2000" b="1" dirty="0">
                <a:solidFill>
                  <a:schemeClr val="bg1"/>
                </a:solidFill>
                <a:sym typeface="+mn-ea"/>
              </a:rPr>
              <a:t>EventBridge Concepts - Events - Event Buses - Rules - Targets</a:t>
            </a:r>
            <a:endParaRPr lang="pt-PT" altLang="en-US" sz="2000" b="1" dirty="0">
              <a:solidFill>
                <a:schemeClr val="bg1"/>
              </a:solidFill>
              <a:sym typeface="+mn-ea"/>
            </a:endParaRPr>
          </a:p>
        </p:txBody>
      </p:sp>
      <p:sp>
        <p:nvSpPr>
          <p:cNvPr id="2" name="Text Box 1"/>
          <p:cNvSpPr txBox="1"/>
          <p:nvPr/>
        </p:nvSpPr>
        <p:spPr>
          <a:xfrm>
            <a:off x="321945" y="1139190"/>
            <a:ext cx="11268075" cy="452310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Amazon EventBridge Events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An event indicates a change in an environment such as an AWS environment or a SaaS partner service.</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Events are represented as JSON objects and they all have a similar structure, and the same top-level fields.</a:t>
            </a:r>
            <a:endParaRPr sz="1600">
              <a:solidFill>
                <a:schemeClr val="bg1"/>
              </a:solidFill>
              <a:sym typeface="+mn-ea"/>
            </a:endParaRPr>
          </a:p>
          <a:p>
            <a:pPr indent="0" algn="l">
              <a:buNone/>
            </a:pP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Rules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 rule matches incoming events and sends them to targets for processing. A single rule can send an event to</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multiple targets, which then run in parallel. </a:t>
            </a:r>
            <a:endParaRPr sz="1600">
              <a:solidFill>
                <a:schemeClr val="bg1"/>
              </a:solidFill>
              <a:sym typeface="+mn-ea"/>
            </a:endParaRPr>
          </a:p>
          <a:p>
            <a:pPr indent="0" algn="l">
              <a:buNone/>
            </a:pPr>
            <a:r>
              <a:rPr sz="1600">
                <a:solidFill>
                  <a:schemeClr val="bg1"/>
                </a:solidFill>
                <a:sym typeface="+mn-ea"/>
              </a:rPr>
              <a:t> </a:t>
            </a:r>
            <a:r>
              <a:rPr lang="pt-PT" sz="1600">
                <a:solidFill>
                  <a:schemeClr val="bg1"/>
                </a:solidFill>
                <a:sym typeface="+mn-ea"/>
              </a:rPr>
              <a:t>    </a:t>
            </a:r>
            <a:r>
              <a:rPr sz="1600">
                <a:solidFill>
                  <a:schemeClr val="bg1"/>
                </a:solidFill>
                <a:sym typeface="+mn-ea"/>
              </a:rPr>
              <a:t>An event pattern defines the event structure and the fields that a</a:t>
            </a:r>
            <a:r>
              <a:rPr lang="pt-PT" sz="1600">
                <a:solidFill>
                  <a:schemeClr val="bg1"/>
                </a:solidFill>
                <a:sym typeface="+mn-ea"/>
              </a:rPr>
              <a:t> </a:t>
            </a:r>
            <a:r>
              <a:rPr sz="1600">
                <a:solidFill>
                  <a:schemeClr val="bg1"/>
                </a:solidFill>
                <a:sym typeface="+mn-ea"/>
              </a:rPr>
              <a:t>rule matches.</a:t>
            </a:r>
            <a:endParaRPr sz="1600">
              <a:solidFill>
                <a:schemeClr val="bg1"/>
              </a:solidFill>
              <a:sym typeface="+mn-ea"/>
            </a:endParaRPr>
          </a:p>
          <a:p>
            <a:pPr indent="0" algn="l">
              <a:buNone/>
            </a:pP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Targets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 target is a resource or endpoint that EventBridge sends an event to when the event matches the event</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pattern defined for a rule. The rule processes the event data and sends the relevant information to the target.</a:t>
            </a:r>
            <a:endParaRPr sz="1600">
              <a:solidFill>
                <a:schemeClr val="bg1"/>
              </a:solidFill>
              <a:sym typeface="+mn-ea"/>
            </a:endParaRPr>
          </a:p>
          <a:p>
            <a:pPr indent="0" algn="l">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Event Buses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An event bus is a pipeline that receives events. Rules associated with the event bus evaluate events as they</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arrive. </a:t>
            </a:r>
            <a:endParaRPr sz="1600">
              <a:solidFill>
                <a:schemeClr val="bg1"/>
              </a:solidFill>
              <a:sym typeface="+mn-ea"/>
            </a:endParaRPr>
          </a:p>
          <a:p>
            <a:pPr indent="0" algn="l">
              <a:buNone/>
            </a:pPr>
            <a:r>
              <a:rPr sz="1600">
                <a:solidFill>
                  <a:schemeClr val="bg1"/>
                </a:solidFill>
                <a:sym typeface="+mn-ea"/>
              </a:rPr>
              <a:t> </a:t>
            </a:r>
            <a:r>
              <a:rPr lang="pt-PT" sz="1600">
                <a:solidFill>
                  <a:schemeClr val="bg1"/>
                </a:solidFill>
                <a:sym typeface="+mn-ea"/>
              </a:rPr>
              <a:t>    </a:t>
            </a:r>
            <a:r>
              <a:rPr sz="1600">
                <a:solidFill>
                  <a:schemeClr val="bg1"/>
                </a:solidFill>
                <a:sym typeface="+mn-ea"/>
              </a:rPr>
              <a:t>A resource-based policy specifies which events to allow, and which entities have permission to create or</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modify rules or targets for an event.</a:t>
            </a:r>
            <a:endParaRPr sz="1600">
              <a:solidFill>
                <a:schemeClr val="bg1"/>
              </a:solidFill>
              <a:sym typeface="+mn-ea"/>
            </a:endParaRPr>
          </a:p>
        </p:txBody>
      </p:sp>
      <p:pic>
        <p:nvPicPr>
          <p:cNvPr id="6"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264140" y="556514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 name="Rectangles 3"/>
          <p:cNvSpPr/>
          <p:nvPr/>
        </p:nvSpPr>
        <p:spPr>
          <a:xfrm>
            <a:off x="450215" y="720725"/>
            <a:ext cx="9317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70205" y="273685"/>
            <a:ext cx="5202555" cy="398780"/>
          </a:xfrm>
          <a:prstGeom prst="rect">
            <a:avLst/>
          </a:prstGeom>
          <a:noFill/>
        </p:spPr>
        <p:txBody>
          <a:bodyPr wrap="none" rtlCol="0">
            <a:spAutoFit/>
          </a:bodyPr>
          <a:p>
            <a:pPr algn="l"/>
            <a:r>
              <a:rPr lang="pt-PT" altLang="en-US" sz="2000" b="1" dirty="0">
                <a:solidFill>
                  <a:schemeClr val="bg1"/>
                </a:solidFill>
                <a:sym typeface="+mn-ea"/>
              </a:rPr>
              <a:t>Understanding an EventBridge Bus</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a:off x="1557655" y="2631440"/>
            <a:ext cx="1109345" cy="342265"/>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1557655" y="2968625"/>
            <a:ext cx="1091565" cy="285750"/>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7629"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3085" y="2553970"/>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0855" y="313626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1238568" y="3837940"/>
            <a:ext cx="3025775" cy="260350"/>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Events bus is a key Component</a:t>
            </a:r>
            <a:endParaRPr lang="pt-PT" altLang="en-US" sz="1100">
              <a:solidFill>
                <a:schemeClr val="bg1"/>
              </a:solidFill>
              <a:latin typeface="Neuropolitical Rg" panose="020B0605020201080104" charset="0"/>
              <a:cs typeface="Neuropolitical Rg" panose="020B0605020201080104" charset="0"/>
            </a:endParaRPr>
          </a:p>
        </p:txBody>
      </p:sp>
      <p:sp>
        <p:nvSpPr>
          <p:cNvPr id="2" name="Rounded Rectangle 1"/>
          <p:cNvSpPr/>
          <p:nvPr/>
        </p:nvSpPr>
        <p:spPr>
          <a:xfrm>
            <a:off x="243840" y="2456815"/>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449580" y="2480310"/>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28600" y="3071495"/>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434340" y="3115310"/>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21" name="Rounded Rectangle 20"/>
          <p:cNvSpPr/>
          <p:nvPr/>
        </p:nvSpPr>
        <p:spPr>
          <a:xfrm>
            <a:off x="2667000" y="2804160"/>
            <a:ext cx="1313815"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2936240" y="28251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cxnSp>
        <p:nvCxnSpPr>
          <p:cNvPr id="28" name="Straight Arrow Connector 27"/>
          <p:cNvCxnSpPr/>
          <p:nvPr/>
        </p:nvCxnSpPr>
        <p:spPr>
          <a:xfrm>
            <a:off x="3978275" y="2943225"/>
            <a:ext cx="748665" cy="0"/>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744720" y="277876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5013960" y="279971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pic>
        <p:nvPicPr>
          <p:cNvPr id="3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1960" y="283210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p:nvPr/>
        </p:nvSpPr>
        <p:spPr>
          <a:xfrm>
            <a:off x="1660525" y="1518920"/>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4550" y="176530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8" name="Text Box 37"/>
          <p:cNvSpPr txBox="1"/>
          <p:nvPr/>
        </p:nvSpPr>
        <p:spPr>
          <a:xfrm>
            <a:off x="3678555" y="1826895"/>
            <a:ext cx="126619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Connects Producer </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with Consumers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9" name="Curved Connector 38"/>
          <p:cNvCxnSpPr/>
          <p:nvPr/>
        </p:nvCxnSpPr>
        <p:spPr>
          <a:xfrm rot="10800000" flipV="1">
            <a:off x="2861945" y="20256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5824220" y="1826895"/>
            <a:ext cx="119507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eventbridge target</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5007610" y="20256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p:nvPr/>
        </p:nvCxnSpPr>
        <p:spPr>
          <a:xfrm>
            <a:off x="6616700" y="4434840"/>
            <a:ext cx="1109345" cy="342265"/>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45" idx="3"/>
          </p:cNvCxnSpPr>
          <p:nvPr/>
        </p:nvCxnSpPr>
        <p:spPr>
          <a:xfrm flipV="1">
            <a:off x="6681470" y="5083810"/>
            <a:ext cx="1024890" cy="332740"/>
          </a:xfrm>
          <a:prstGeom prst="curvedConnector3">
            <a:avLst>
              <a:gd name="adj1" fmla="val 50000"/>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44"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1755" y="4327525"/>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9855" y="530542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45"/>
          <p:cNvSpPr txBox="1"/>
          <p:nvPr/>
        </p:nvSpPr>
        <p:spPr>
          <a:xfrm>
            <a:off x="7645401" y="5873115"/>
            <a:ext cx="2914650" cy="260350"/>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Default bus and Custom buses</a:t>
            </a:r>
            <a:endParaRPr lang="pt-PT" altLang="en-US" sz="1100">
              <a:solidFill>
                <a:schemeClr val="bg1"/>
              </a:solidFill>
              <a:latin typeface="Neuropolitical Rg" panose="020B0605020201080104" charset="0"/>
              <a:cs typeface="Neuropolitical Rg" panose="020B0605020201080104" charset="0"/>
            </a:endParaRPr>
          </a:p>
        </p:txBody>
      </p:sp>
      <p:sp>
        <p:nvSpPr>
          <p:cNvPr id="51" name="Rounded Rectangle 50"/>
          <p:cNvSpPr/>
          <p:nvPr/>
        </p:nvSpPr>
        <p:spPr>
          <a:xfrm>
            <a:off x="7897495" y="4751705"/>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Text Box 51"/>
          <p:cNvSpPr txBox="1"/>
          <p:nvPr/>
        </p:nvSpPr>
        <p:spPr>
          <a:xfrm>
            <a:off x="8166735" y="4772660"/>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57" name="Text Box 56"/>
          <p:cNvSpPr txBox="1"/>
          <p:nvPr/>
        </p:nvSpPr>
        <p:spPr>
          <a:xfrm>
            <a:off x="5848350" y="5873115"/>
            <a:ext cx="1430020" cy="645160"/>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Every AWS account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has a defeult eventbus</a:t>
            </a:r>
            <a:endParaRPr lang="pt-PT" altLang="en-US" sz="1200">
              <a:solidFill>
                <a:schemeClr val="bg1"/>
              </a:solidFill>
              <a:latin typeface="Janda Cheerful Script" panose="02000505000000020003" charset="0"/>
              <a:cs typeface="Janda Cheerful Script" panose="02000505000000020003" charset="0"/>
            </a:endParaRPr>
          </a:p>
        </p:txBody>
      </p:sp>
      <p:sp>
        <p:nvSpPr>
          <p:cNvPr id="59" name="Text Box 58"/>
          <p:cNvSpPr txBox="1"/>
          <p:nvPr/>
        </p:nvSpPr>
        <p:spPr>
          <a:xfrm>
            <a:off x="8073390" y="3545840"/>
            <a:ext cx="1862455" cy="645160"/>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Listen to AWS Service events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in your default event bus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60" name="Curved Connector 59"/>
          <p:cNvCxnSpPr/>
          <p:nvPr/>
        </p:nvCxnSpPr>
        <p:spPr>
          <a:xfrm rot="10800000" flipV="1">
            <a:off x="7206615" y="377444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Curved Connector 62"/>
          <p:cNvCxnSpPr/>
          <p:nvPr/>
        </p:nvCxnSpPr>
        <p:spPr>
          <a:xfrm>
            <a:off x="6488430" y="4932680"/>
            <a:ext cx="1217930" cy="3175"/>
          </a:xfrm>
          <a:prstGeom prst="curvedConnector3">
            <a:avLst>
              <a:gd name="adj1" fmla="val 5005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4"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33820" y="4819650"/>
            <a:ext cx="221615" cy="221615"/>
          </a:xfrm>
          <a:prstGeom prst="rect">
            <a:avLst/>
          </a:prstGeom>
          <a:solidFill>
            <a:schemeClr val="accent4"/>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64"/>
          <p:cNvSpPr txBox="1"/>
          <p:nvPr/>
        </p:nvSpPr>
        <p:spPr>
          <a:xfrm>
            <a:off x="5651184" y="4838700"/>
            <a:ext cx="77025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CLoudTrail</a:t>
            </a:r>
            <a:endParaRPr lang="pt-PT" altLang="en-US" sz="700">
              <a:solidFill>
                <a:schemeClr val="bg1"/>
              </a:solidFill>
              <a:latin typeface="Neuropolitical Rg" panose="020B0605020201080104" charset="0"/>
              <a:cs typeface="Neuropolitical Rg" panose="020B0605020201080104" charset="0"/>
            </a:endParaRPr>
          </a:p>
        </p:txBody>
      </p:sp>
      <p:sp>
        <p:nvSpPr>
          <p:cNvPr id="66" name="Text Box 65"/>
          <p:cNvSpPr txBox="1"/>
          <p:nvPr/>
        </p:nvSpPr>
        <p:spPr>
          <a:xfrm>
            <a:off x="5531169" y="4265295"/>
            <a:ext cx="937895" cy="30670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Tag changed</a:t>
            </a:r>
            <a:endParaRPr lang="pt-PT" altLang="en-US" sz="700">
              <a:solidFill>
                <a:schemeClr val="bg1"/>
              </a:solidFill>
              <a:latin typeface="Neuropolitical Rg" panose="020B0605020201080104" charset="0"/>
              <a:cs typeface="Neuropolitical Rg" panose="020B0605020201080104" charset="0"/>
            </a:endParaRPr>
          </a:p>
          <a:p>
            <a:pPr algn="ctr"/>
            <a:r>
              <a:rPr lang="pt-PT" altLang="en-US" sz="700">
                <a:solidFill>
                  <a:schemeClr val="bg1"/>
                </a:solidFill>
                <a:latin typeface="Neuropolitical Rg" panose="020B0605020201080104" charset="0"/>
                <a:cs typeface="Neuropolitical Rg" panose="020B0605020201080104" charset="0"/>
              </a:rPr>
              <a:t>on resources</a:t>
            </a:r>
            <a:endParaRPr lang="pt-PT" altLang="en-US" sz="700">
              <a:solidFill>
                <a:schemeClr val="bg1"/>
              </a:solidFill>
              <a:latin typeface="Neuropolitical Rg" panose="020B0605020201080104" charset="0"/>
              <a:cs typeface="Neuropolitical Rg" panose="020B0605020201080104" charset="0"/>
            </a:endParaRPr>
          </a:p>
        </p:txBody>
      </p:sp>
      <p:sp>
        <p:nvSpPr>
          <p:cNvPr id="67" name="Text Box 66"/>
          <p:cNvSpPr txBox="1"/>
          <p:nvPr/>
        </p:nvSpPr>
        <p:spPr>
          <a:xfrm>
            <a:off x="5400359" y="5304155"/>
            <a:ext cx="105219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Service Events</a:t>
            </a:r>
            <a:endParaRPr lang="pt-PT" altLang="en-US" sz="700">
              <a:solidFill>
                <a:schemeClr val="bg1"/>
              </a:solidFill>
              <a:latin typeface="Neuropolitical Rg" panose="020B0605020201080104" charset="0"/>
              <a:cs typeface="Neuropolitical Rg" panose="020B0605020201080104" charset="0"/>
            </a:endParaRPr>
          </a:p>
        </p:txBody>
      </p:sp>
      <p:sp>
        <p:nvSpPr>
          <p:cNvPr id="68" name="Rounded Rectangle 67"/>
          <p:cNvSpPr/>
          <p:nvPr/>
        </p:nvSpPr>
        <p:spPr>
          <a:xfrm>
            <a:off x="7757795" y="4577715"/>
            <a:ext cx="1727835" cy="700405"/>
          </a:xfrm>
          <a:prstGeom prst="roundRect">
            <a:avLst/>
          </a:prstGeom>
          <a:solidFill>
            <a:schemeClr val="accent1">
              <a:alpha val="0"/>
            </a:schemeClr>
          </a:solid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 name="Text Box 68"/>
          <p:cNvSpPr txBox="1"/>
          <p:nvPr/>
        </p:nvSpPr>
        <p:spPr>
          <a:xfrm>
            <a:off x="7946392" y="5396865"/>
            <a:ext cx="1210310"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Default Event Bus</a:t>
            </a:r>
            <a:endParaRPr lang="pt-PT" altLang="en-US" sz="700">
              <a:solidFill>
                <a:schemeClr val="bg1"/>
              </a:solidFill>
              <a:latin typeface="Neuropolitical Rg" panose="020B0605020201080104" charset="0"/>
              <a:cs typeface="Neuropolitical Rg" panose="020B0605020201080104" charset="0"/>
            </a:endParaRPr>
          </a:p>
        </p:txBody>
      </p:sp>
      <p:cxnSp>
        <p:nvCxnSpPr>
          <p:cNvPr id="70" name="Curved Connector 69"/>
          <p:cNvCxnSpPr/>
          <p:nvPr/>
        </p:nvCxnSpPr>
        <p:spPr>
          <a:xfrm flipV="1">
            <a:off x="7206615" y="5305425"/>
            <a:ext cx="739775" cy="735965"/>
          </a:xfrm>
          <a:prstGeom prst="curvedConnector3">
            <a:avLst>
              <a:gd name="adj1" fmla="val 5004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flipV="1">
            <a:off x="8472170" y="2518410"/>
            <a:ext cx="1101090" cy="76200"/>
          </a:xfrm>
          <a:prstGeom prst="curvedConnector3">
            <a:avLst>
              <a:gd name="adj1" fmla="val 50058"/>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96350" y="2454910"/>
            <a:ext cx="221615" cy="221615"/>
          </a:xfrm>
          <a:prstGeom prst="rect">
            <a:avLst/>
          </a:prstGeom>
          <a:solidFill>
            <a:schemeClr val="accent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810" y="242760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7757795" y="2927985"/>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 name="TextBox 20"/>
          <p:cNvSpPr txBox="1">
            <a:spLocks noChangeArrowheads="1"/>
          </p:cNvSpPr>
          <p:nvPr/>
        </p:nvSpPr>
        <p:spPr bwMode="auto">
          <a:xfrm>
            <a:off x="8367395" y="2152015"/>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Order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76" name="Rounded Rectangle 75"/>
          <p:cNvSpPr/>
          <p:nvPr/>
        </p:nvSpPr>
        <p:spPr>
          <a:xfrm>
            <a:off x="9573260" y="2169160"/>
            <a:ext cx="1727835" cy="700405"/>
          </a:xfrm>
          <a:prstGeom prst="roundRect">
            <a:avLst/>
          </a:prstGeom>
          <a:solidFill>
            <a:schemeClr val="accent1">
              <a:alpha val="0"/>
            </a:schemeClr>
          </a:solid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 name="Rounded Rectangle 76"/>
          <p:cNvSpPr/>
          <p:nvPr/>
        </p:nvSpPr>
        <p:spPr>
          <a:xfrm>
            <a:off x="9756775" y="236093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10026015" y="238188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79" name="Text Box 78"/>
          <p:cNvSpPr txBox="1"/>
          <p:nvPr/>
        </p:nvSpPr>
        <p:spPr>
          <a:xfrm>
            <a:off x="9822500" y="2989580"/>
            <a:ext cx="122999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Custom Event Bus</a:t>
            </a:r>
            <a:endParaRPr lang="pt-PT" altLang="en-US" sz="700">
              <a:solidFill>
                <a:schemeClr val="bg1"/>
              </a:solidFill>
              <a:latin typeface="Neuropolitical Rg" panose="020B0605020201080104" charset="0"/>
              <a:cs typeface="Neuropolitical Rg" panose="020B0605020201080104" charset="0"/>
            </a:endParaRPr>
          </a:p>
        </p:txBody>
      </p:sp>
      <p:sp>
        <p:nvSpPr>
          <p:cNvPr id="80" name="Text Box 79"/>
          <p:cNvSpPr txBox="1"/>
          <p:nvPr/>
        </p:nvSpPr>
        <p:spPr>
          <a:xfrm>
            <a:off x="9695815" y="1188720"/>
            <a:ext cx="188595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You can create own bus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custom events to your bus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8829040" y="141732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56565" y="88709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22072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4457700" cy="398780"/>
          </a:xfrm>
          <a:prstGeom prst="rect">
            <a:avLst/>
          </a:prstGeom>
          <a:noFill/>
        </p:spPr>
        <p:txBody>
          <a:bodyPr wrap="none" rtlCol="0">
            <a:spAutoFit/>
          </a:bodyPr>
          <a:p>
            <a:pPr algn="l"/>
            <a:r>
              <a:rPr lang="pt-PT" altLang="en-US" sz="2000" b="1" dirty="0">
                <a:solidFill>
                  <a:schemeClr val="bg1"/>
                </a:solidFill>
                <a:sym typeface="+mn-ea"/>
              </a:rPr>
              <a:t>What is AWS Step Functions ?</a:t>
            </a:r>
            <a:endParaRPr lang="pt-PT" altLang="en-US" sz="2000" b="1" dirty="0">
              <a:solidFill>
                <a:schemeClr val="bg1"/>
              </a:solidFill>
              <a:sym typeface="+mn-ea"/>
            </a:endParaRPr>
          </a:p>
        </p:txBody>
      </p:sp>
      <p:sp>
        <p:nvSpPr>
          <p:cNvPr id="2" name="Text Box 1"/>
          <p:cNvSpPr txBox="1"/>
          <p:nvPr/>
        </p:nvSpPr>
        <p:spPr>
          <a:xfrm>
            <a:off x="321945" y="1139190"/>
            <a:ext cx="11268075" cy="4769485"/>
          </a:xfrm>
          <a:prstGeom prst="rect">
            <a:avLst/>
          </a:prstGeom>
          <a:noFill/>
        </p:spPr>
        <p:txBody>
          <a:bodyPr wrap="square" rtlCol="0">
            <a:spAutoFit/>
          </a:bodyPr>
          <a:p>
            <a:pPr indent="0" algn="l">
              <a:buClrTx/>
              <a:buSzTx/>
              <a:buFont typeface="Arial" panose="02080604020202020204" pitchFamily="34" charset="0"/>
              <a:buNone/>
            </a:pPr>
            <a:r>
              <a:rPr lang="pt-PT" sz="1600" b="1">
                <a:solidFill>
                  <a:schemeClr val="bg1"/>
                </a:solidFill>
                <a:sym typeface="+mn-ea"/>
              </a:rPr>
              <a:t>AWS Step Functions</a:t>
            </a:r>
            <a:r>
              <a:rPr lang="pt-PT" sz="1600">
                <a:solidFill>
                  <a:schemeClr val="bg1"/>
                </a:solidFill>
                <a:sym typeface="+mn-ea"/>
              </a:rPr>
              <a:t> is a low-code, </a:t>
            </a:r>
            <a:r>
              <a:rPr lang="pt-PT" sz="1600" b="1">
                <a:solidFill>
                  <a:schemeClr val="bg1"/>
                </a:solidFill>
                <a:sym typeface="+mn-ea"/>
              </a:rPr>
              <a:t>visual workflow</a:t>
            </a:r>
            <a:r>
              <a:rPr lang="pt-PT" sz="1600">
                <a:solidFill>
                  <a:schemeClr val="bg1"/>
                </a:solidFill>
                <a:sym typeface="+mn-ea"/>
              </a:rPr>
              <a:t> service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that developers use to build </a:t>
            </a:r>
            <a:r>
              <a:rPr lang="pt-PT" sz="1600" b="1">
                <a:solidFill>
                  <a:schemeClr val="bg1"/>
                </a:solidFill>
                <a:sym typeface="+mn-ea"/>
              </a:rPr>
              <a:t>distributed applications</a:t>
            </a:r>
            <a:r>
              <a:rPr lang="pt-PT" sz="1600">
                <a:solidFill>
                  <a:schemeClr val="bg1"/>
                </a:solidFill>
                <a:sym typeface="+mn-ea"/>
              </a:rPr>
              <a:t>, automate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IT and business processes.</a:t>
            </a:r>
            <a:endParaRPr lang="pt-PT" sz="1600">
              <a:solidFill>
                <a:schemeClr val="bg1"/>
              </a:solidFill>
              <a:sym typeface="+mn-ea"/>
            </a:endParaRPr>
          </a:p>
          <a:p>
            <a:pPr marL="342900" indent="-342900" algn="l">
              <a:buClrTx/>
              <a:buSzTx/>
              <a:buFont typeface="Arial" panose="02080604020202020204" pitchFamily="34" charset="0"/>
              <a:buChar char="•"/>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is a </a:t>
            </a:r>
            <a:r>
              <a:rPr lang="pt-PT" sz="1600" b="1">
                <a:solidFill>
                  <a:schemeClr val="bg1"/>
                </a:solidFill>
                <a:sym typeface="+mn-ea"/>
              </a:rPr>
              <a:t>serverless orchestration</a:t>
            </a:r>
            <a:r>
              <a:rPr lang="pt-PT" sz="1600">
                <a:solidFill>
                  <a:schemeClr val="bg1"/>
                </a:solidFill>
                <a:sym typeface="+mn-ea"/>
              </a:rPr>
              <a:t> service that</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combine AWS Lambda functions and other AWS services to</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build business critical applications.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is based on </a:t>
            </a:r>
            <a:r>
              <a:rPr lang="pt-PT" sz="1600" b="1">
                <a:solidFill>
                  <a:schemeClr val="bg1"/>
                </a:solidFill>
                <a:sym typeface="+mn-ea"/>
              </a:rPr>
              <a:t>state machines and tasks</a:t>
            </a:r>
            <a:r>
              <a:rPr lang="pt-PT" sz="1600">
                <a:solidFill>
                  <a:schemeClr val="bg1"/>
                </a:solidFill>
                <a:sym typeface="+mn-ea"/>
              </a:rPr>
              <a:t>. A </a:t>
            </a:r>
            <a:r>
              <a:rPr lang="pt-PT" sz="1600" b="1">
                <a:solidFill>
                  <a:schemeClr val="bg1"/>
                </a:solidFill>
                <a:sym typeface="+mn-ea"/>
              </a:rPr>
              <a:t>state</a:t>
            </a:r>
            <a:endParaRPr lang="pt-PT" sz="1600" b="1">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     machine </a:t>
            </a:r>
            <a:r>
              <a:rPr lang="pt-PT" sz="1600">
                <a:solidFill>
                  <a:schemeClr val="bg1"/>
                </a:solidFill>
                <a:sym typeface="+mn-ea"/>
              </a:rPr>
              <a:t>is a </a:t>
            </a:r>
            <a:r>
              <a:rPr lang="pt-PT" sz="1600" b="1">
                <a:solidFill>
                  <a:schemeClr val="bg1"/>
                </a:solidFill>
                <a:sym typeface="+mn-ea"/>
              </a:rPr>
              <a:t>workflow</a:t>
            </a:r>
            <a:r>
              <a:rPr lang="pt-PT" sz="1600">
                <a:solidFill>
                  <a:schemeClr val="bg1"/>
                </a:solidFill>
                <a:sym typeface="+mn-ea"/>
              </a:rPr>
              <a:t>. A </a:t>
            </a:r>
            <a:r>
              <a:rPr lang="pt-PT" sz="1600" b="1">
                <a:solidFill>
                  <a:schemeClr val="bg1"/>
                </a:solidFill>
                <a:sym typeface="+mn-ea"/>
              </a:rPr>
              <a:t>task </a:t>
            </a:r>
            <a:r>
              <a:rPr lang="pt-PT" sz="1600">
                <a:solidFill>
                  <a:schemeClr val="bg1"/>
                </a:solidFill>
                <a:sym typeface="+mn-ea"/>
              </a:rPr>
              <a:t>is a </a:t>
            </a:r>
            <a:r>
              <a:rPr lang="pt-PT" sz="1600" b="1">
                <a:solidFill>
                  <a:schemeClr val="bg1"/>
                </a:solidFill>
                <a:sym typeface="+mn-ea"/>
              </a:rPr>
              <a:t>state </a:t>
            </a:r>
            <a:r>
              <a:rPr lang="pt-PT" sz="1600">
                <a:solidFill>
                  <a:schemeClr val="bg1"/>
                </a:solidFill>
                <a:sym typeface="+mn-ea"/>
              </a:rPr>
              <a:t>in a </a:t>
            </a:r>
            <a:r>
              <a:rPr lang="pt-PT" sz="1600" b="1">
                <a:solidFill>
                  <a:schemeClr val="bg1"/>
                </a:solidFill>
                <a:sym typeface="+mn-ea"/>
              </a:rPr>
              <a:t>workflow </a:t>
            </a:r>
            <a:r>
              <a:rPr lang="pt-PT" sz="1600">
                <a:solidFill>
                  <a:schemeClr val="bg1"/>
                </a:solidFill>
                <a:sym typeface="+mn-ea"/>
              </a:rPr>
              <a:t>that </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represents a single unit of work that another AWS service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performs.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AWS Step Functions</a:t>
            </a:r>
            <a:r>
              <a:rPr lang="pt-PT" sz="1600">
                <a:solidFill>
                  <a:schemeClr val="bg1"/>
                </a:solidFill>
                <a:sym typeface="+mn-ea"/>
              </a:rPr>
              <a:t> makes it </a:t>
            </a:r>
            <a:r>
              <a:rPr lang="pt-PT" sz="1600" b="1">
                <a:solidFill>
                  <a:schemeClr val="bg1"/>
                </a:solidFill>
                <a:sym typeface="+mn-ea"/>
              </a:rPr>
              <a:t>easier </a:t>
            </a:r>
            <a:r>
              <a:rPr lang="pt-PT" sz="1600">
                <a:solidFill>
                  <a:schemeClr val="bg1"/>
                </a:solidFill>
                <a:sym typeface="+mn-ea"/>
              </a:rPr>
              <a:t>to </a:t>
            </a:r>
            <a:r>
              <a:rPr lang="pt-PT" sz="1600" b="1">
                <a:solidFill>
                  <a:schemeClr val="bg1"/>
                </a:solidFill>
                <a:sym typeface="+mn-ea"/>
              </a:rPr>
              <a:t>orchestrate </a:t>
            </a:r>
            <a:r>
              <a:rPr lang="pt-PT" sz="1600">
                <a:solidFill>
                  <a:schemeClr val="bg1"/>
                </a:solidFill>
                <a:sym typeface="+mn-ea"/>
              </a:rPr>
              <a:t>multiple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AWS services to accomplish tasks.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allows you to </a:t>
            </a:r>
            <a:r>
              <a:rPr lang="pt-PT" sz="1600" b="1">
                <a:solidFill>
                  <a:schemeClr val="bg1"/>
                </a:solidFill>
                <a:sym typeface="+mn-ea"/>
              </a:rPr>
              <a:t>create steps</a:t>
            </a:r>
            <a:r>
              <a:rPr lang="pt-PT" sz="1600">
                <a:solidFill>
                  <a:schemeClr val="bg1"/>
                </a:solidFill>
                <a:sym typeface="+mn-ea"/>
              </a:rPr>
              <a:t> in a </a:t>
            </a:r>
            <a:r>
              <a:rPr lang="pt-PT" sz="1600" b="1">
                <a:solidFill>
                  <a:schemeClr val="bg1"/>
                </a:solidFill>
                <a:sym typeface="+mn-ea"/>
              </a:rPr>
              <a:t>process </a:t>
            </a:r>
            <a:r>
              <a:rPr lang="pt-PT" sz="1600">
                <a:solidFill>
                  <a:schemeClr val="bg1"/>
                </a:solidFill>
                <a:sym typeface="+mn-ea"/>
              </a:rPr>
              <a:t>where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the output of one step becomes the input for another step, all</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using a visual workflow editor.</a:t>
            </a:r>
            <a:endParaRPr lang="pt-PT" sz="160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93120" y="575310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5574030" cy="398780"/>
          </a:xfrm>
          <a:prstGeom prst="rect">
            <a:avLst/>
          </a:prstGeom>
          <a:noFill/>
        </p:spPr>
        <p:txBody>
          <a:bodyPr wrap="none" rtlCol="0">
            <a:spAutoFit/>
          </a:bodyPr>
          <a:p>
            <a:pPr algn="l"/>
            <a:r>
              <a:rPr lang="pt-PT" altLang="en-US" sz="2000" b="1" dirty="0">
                <a:solidFill>
                  <a:schemeClr val="bg1"/>
                </a:solidFill>
                <a:sym typeface="+mn-ea"/>
              </a:rPr>
              <a:t>Benefits of using AWS Step Functions</a:t>
            </a:r>
            <a:endParaRPr lang="pt-PT" altLang="en-US" sz="2000" b="1" dirty="0">
              <a:solidFill>
                <a:schemeClr val="bg1"/>
              </a:solidFill>
              <a:sym typeface="+mn-ea"/>
            </a:endParaRPr>
          </a:p>
        </p:txBody>
      </p:sp>
      <p:sp>
        <p:nvSpPr>
          <p:cNvPr id="2" name="Text Box 1"/>
          <p:cNvSpPr txBox="1"/>
          <p:nvPr/>
        </p:nvSpPr>
        <p:spPr>
          <a:xfrm>
            <a:off x="321945" y="1139190"/>
            <a:ext cx="11268075" cy="4523105"/>
          </a:xfrm>
          <a:prstGeom prst="rect">
            <a:avLst/>
          </a:prstGeom>
          <a:noFill/>
        </p:spPr>
        <p:txBody>
          <a:bodyPr wrap="square" rtlCol="0">
            <a:spAutoFit/>
          </a:bodyPr>
          <a:p>
            <a:pPr indent="0" algn="l">
              <a:buClrTx/>
              <a:buSzTx/>
              <a:buNone/>
            </a:pPr>
            <a:r>
              <a:rPr lang="pt-PT" sz="1600" b="1">
                <a:solidFill>
                  <a:schemeClr val="bg1"/>
                </a:solidFill>
                <a:sym typeface="+mn-ea"/>
              </a:rPr>
              <a:t>Build and deploy rapidly</a:t>
            </a:r>
            <a:endParaRPr lang="pt-PT" sz="1600">
              <a:solidFill>
                <a:schemeClr val="bg1"/>
              </a:solidFill>
              <a:sym typeface="+mn-ea"/>
            </a:endParaRPr>
          </a:p>
          <a:p>
            <a:pPr indent="0" algn="l">
              <a:buClrTx/>
              <a:buSzTx/>
              <a:buNone/>
            </a:pPr>
            <a:r>
              <a:rPr lang="pt-PT" sz="1600">
                <a:solidFill>
                  <a:schemeClr val="bg1"/>
                </a:solidFill>
                <a:sym typeface="+mn-ea"/>
              </a:rPr>
              <a:t>   Get started quickly with Workflow Studio, a simple drag-and-drop interface. With Step Functions, you can</a:t>
            </a:r>
            <a:endParaRPr lang="pt-PT" sz="1600">
              <a:solidFill>
                <a:schemeClr val="bg1"/>
              </a:solidFill>
              <a:sym typeface="+mn-ea"/>
            </a:endParaRPr>
          </a:p>
          <a:p>
            <a:pPr indent="0" algn="l">
              <a:buClrTx/>
              <a:buSzTx/>
              <a:buNone/>
            </a:pPr>
            <a:r>
              <a:rPr lang="pt-PT" sz="1600">
                <a:solidFill>
                  <a:schemeClr val="bg1"/>
                </a:solidFill>
                <a:sym typeface="+mn-ea"/>
              </a:rPr>
              <a:t>   express complex business logic as low-code, event-driven workflows.</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Write less integration code</a:t>
            </a:r>
            <a:endParaRPr lang="pt-PT" sz="1600">
              <a:solidFill>
                <a:schemeClr val="bg1"/>
              </a:solidFill>
              <a:sym typeface="+mn-ea"/>
            </a:endParaRPr>
          </a:p>
          <a:p>
            <a:pPr indent="0" algn="l">
              <a:buClrTx/>
              <a:buSzTx/>
              <a:buNone/>
            </a:pPr>
            <a:r>
              <a:rPr lang="pt-PT" sz="1600">
                <a:solidFill>
                  <a:schemeClr val="bg1"/>
                </a:solidFill>
                <a:sym typeface="+mn-ea"/>
              </a:rPr>
              <a:t>  Compose AWS resources from over 200 services including Lambda, ECS, Fargate, Batch, DynamoDB, SNS,</a:t>
            </a:r>
            <a:endParaRPr lang="pt-PT" sz="1600">
              <a:solidFill>
                <a:schemeClr val="bg1"/>
              </a:solidFill>
              <a:sym typeface="+mn-ea"/>
            </a:endParaRPr>
          </a:p>
          <a:p>
            <a:pPr indent="0" algn="l">
              <a:buClrTx/>
              <a:buSzTx/>
              <a:buNone/>
            </a:pPr>
            <a:r>
              <a:rPr lang="pt-PT" sz="1600">
                <a:solidFill>
                  <a:schemeClr val="bg1"/>
                </a:solidFill>
                <a:sym typeface="+mn-ea"/>
              </a:rPr>
              <a:t>  SQS, SageMaker, EventBridge.</a:t>
            </a:r>
            <a:endParaRPr lang="pt-PT" sz="1600">
              <a:solidFill>
                <a:schemeClr val="bg1"/>
              </a:solidFill>
              <a:sym typeface="+mn-ea"/>
            </a:endParaRPr>
          </a:p>
          <a:p>
            <a:pPr indent="0" algn="l">
              <a:buClrTx/>
              <a:buSzTx/>
              <a:buNone/>
            </a:pPr>
            <a:endParaRPr lang="pt-PT" sz="1600" b="1">
              <a:solidFill>
                <a:schemeClr val="bg1"/>
              </a:solidFill>
              <a:sym typeface="+mn-ea"/>
            </a:endParaRPr>
          </a:p>
          <a:p>
            <a:pPr indent="0" algn="l">
              <a:buClrTx/>
              <a:buSzTx/>
              <a:buNone/>
            </a:pPr>
            <a:r>
              <a:rPr lang="pt-PT" sz="1600" b="1">
                <a:solidFill>
                  <a:schemeClr val="bg1"/>
                </a:solidFill>
                <a:sym typeface="+mn-ea"/>
              </a:rPr>
              <a:t>Build fault-tolerant and stateful workflows</a:t>
            </a:r>
            <a:endParaRPr lang="pt-PT" sz="1600" b="1">
              <a:solidFill>
                <a:schemeClr val="bg1"/>
              </a:solidFill>
              <a:sym typeface="+mn-ea"/>
            </a:endParaRPr>
          </a:p>
          <a:p>
            <a:pPr indent="0" algn="l">
              <a:buClrTx/>
              <a:buSzTx/>
              <a:buNone/>
            </a:pPr>
            <a:r>
              <a:rPr lang="pt-PT" sz="1600">
                <a:solidFill>
                  <a:schemeClr val="bg1"/>
                </a:solidFill>
                <a:sym typeface="+mn-ea"/>
              </a:rPr>
              <a:t>  Built-in try/catch, retry, and rollback capabilities deal with errors and exceptions automatically based on your</a:t>
            </a:r>
            <a:endParaRPr lang="pt-PT" sz="1600">
              <a:solidFill>
                <a:schemeClr val="bg1"/>
              </a:solidFill>
              <a:sym typeface="+mn-ea"/>
            </a:endParaRPr>
          </a:p>
          <a:p>
            <a:pPr indent="0" algn="l">
              <a:buClrTx/>
              <a:buSzTx/>
              <a:buNone/>
            </a:pPr>
            <a:r>
              <a:rPr lang="pt-PT" sz="1600">
                <a:solidFill>
                  <a:schemeClr val="bg1"/>
                </a:solidFill>
                <a:sym typeface="+mn-ea"/>
              </a:rPr>
              <a:t>  defined business logic.</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Designed for reliability and scale</a:t>
            </a:r>
            <a:endParaRPr lang="pt-PT" sz="1600">
              <a:solidFill>
                <a:schemeClr val="bg1"/>
              </a:solidFill>
              <a:sym typeface="+mn-ea"/>
            </a:endParaRPr>
          </a:p>
          <a:p>
            <a:pPr indent="0" algn="l">
              <a:buClrTx/>
              <a:buSzTx/>
              <a:buNone/>
            </a:pPr>
            <a:r>
              <a:rPr lang="pt-PT" sz="1600">
                <a:solidFill>
                  <a:schemeClr val="bg1"/>
                </a:solidFill>
                <a:sym typeface="+mn-ea"/>
              </a:rPr>
              <a:t>  Step Functions offers two workflow types - Standard or Express - that can be used depending on your specific</a:t>
            </a:r>
            <a:endParaRPr lang="pt-PT" sz="1600">
              <a:solidFill>
                <a:schemeClr val="bg1"/>
              </a:solidFill>
              <a:sym typeface="+mn-ea"/>
            </a:endParaRPr>
          </a:p>
          <a:p>
            <a:pPr indent="0" algn="l">
              <a:buClrTx/>
              <a:buSzTx/>
              <a:buNone/>
            </a:pPr>
            <a:r>
              <a:rPr lang="pt-PT" sz="1600">
                <a:solidFill>
                  <a:schemeClr val="bg1"/>
                </a:solidFill>
                <a:sym typeface="+mn-ea"/>
              </a:rPr>
              <a:t>  use case.</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Decouple application workflow logic</a:t>
            </a:r>
            <a:r>
              <a:rPr lang="pt-PT" sz="1600">
                <a:solidFill>
                  <a:schemeClr val="bg1"/>
                </a:solidFill>
                <a:sym typeface="+mn-ea"/>
              </a:rPr>
              <a:t> from business logic that is another best practice of Serverless</a:t>
            </a:r>
            <a:endParaRPr lang="pt-PT" sz="1600">
              <a:solidFill>
                <a:schemeClr val="bg1"/>
              </a:solidFill>
              <a:sym typeface="+mn-ea"/>
            </a:endParaRPr>
          </a:p>
          <a:p>
            <a:pPr indent="0" algn="l">
              <a:buClrTx/>
              <a:buSzTx/>
              <a:buNone/>
            </a:pPr>
            <a:r>
              <a:rPr lang="pt-PT" sz="1600">
                <a:solidFill>
                  <a:schemeClr val="bg1"/>
                </a:solidFill>
                <a:sym typeface="+mn-ea"/>
              </a:rPr>
              <a:t> development.</a:t>
            </a:r>
            <a:endParaRPr lang="pt-PT" sz="1600">
              <a:solidFill>
                <a:schemeClr val="bg1"/>
              </a:solidFill>
              <a:sym typeface="+mn-ea"/>
            </a:endParaRPr>
          </a:p>
        </p:txBody>
      </p:sp>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rPr>
              <a:t>AWS Step Functions</a:t>
            </a:r>
            <a:endParaRPr lang="pt-PT"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7630" y="552450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01870"/>
            <a:ext cx="4530725" cy="17151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2694940" cy="245110"/>
          </a:xfrm>
          <a:prstGeom prst="rect">
            <a:avLst/>
          </a:prstGeom>
          <a:noFill/>
        </p:spPr>
        <p:txBody>
          <a:bodyPr wrap="none" rtlCol="0">
            <a:spAutoFit/>
          </a:bodyPr>
          <a:p>
            <a:pPr algn="l"/>
            <a:r>
              <a:rPr lang="en-US" sz="1000" b="1">
                <a:solidFill>
                  <a:schemeClr val="bg1"/>
                </a:solidFill>
              </a:rPr>
              <a:t>Semana 1-2: Fundamentos da AWS</a:t>
            </a:r>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3427095" cy="245110"/>
          </a:xfrm>
          <a:prstGeom prst="rect">
            <a:avLst/>
          </a:prstGeom>
          <a:noFill/>
        </p:spPr>
        <p:txBody>
          <a:bodyPr wrap="none" rtlCol="0">
            <a:spAutoFit/>
          </a:bodyPr>
          <a:p>
            <a:pPr algn="l"/>
            <a:r>
              <a:rPr lang="en-US" sz="1000" b="1">
                <a:solidFill>
                  <a:schemeClr val="bg1"/>
                </a:solidFill>
              </a:rPr>
              <a:t>Semana 3-4: Conceitos Básicos de Serverless</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3161665" cy="245110"/>
          </a:xfrm>
          <a:prstGeom prst="rect">
            <a:avLst/>
          </a:prstGeom>
          <a:noFill/>
        </p:spPr>
        <p:txBody>
          <a:bodyPr wrap="none" rtlCol="0">
            <a:spAutoFit/>
          </a:bodyPr>
          <a:p>
            <a:pPr algn="l"/>
            <a:r>
              <a:rPr lang="en-US" sz="1000" b="1">
                <a:solidFill>
                  <a:schemeClr val="bg1"/>
                </a:solidFill>
              </a:rPr>
              <a:t>Semana 5-6: Desenvolvimento Serverless</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3688715" cy="245110"/>
          </a:xfrm>
          <a:prstGeom prst="rect">
            <a:avLst/>
          </a:prstGeom>
          <a:noFill/>
        </p:spPr>
        <p:txBody>
          <a:bodyPr wrap="none" rtlCol="0">
            <a:spAutoFit/>
          </a:bodyPr>
          <a:p>
            <a:pPr algn="l"/>
            <a:r>
              <a:rPr lang="en-US" sz="1000" b="1">
                <a:solidFill>
                  <a:schemeClr val="bg1"/>
                </a:solidFill>
              </a:rPr>
              <a:t>Semana 7-8: Arquitetura e Segurança Serverless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256915" cy="245110"/>
          </a:xfrm>
          <a:prstGeom prst="rect">
            <a:avLst/>
          </a:prstGeom>
          <a:noFill/>
        </p:spPr>
        <p:txBody>
          <a:bodyPr wrap="none" rtlCol="0">
            <a:spAutoFit/>
          </a:bodyPr>
          <a:p>
            <a:pPr algn="l"/>
            <a:r>
              <a:rPr lang="en-US" sz="1000" b="1">
                <a:solidFill>
                  <a:schemeClr val="bg1"/>
                </a:solidFill>
              </a:rPr>
              <a:t>Semana 9-10: Monitoramento e Depuração</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566160" cy="245110"/>
          </a:xfrm>
          <a:prstGeom prst="rect">
            <a:avLst/>
          </a:prstGeom>
          <a:noFill/>
        </p:spPr>
        <p:txBody>
          <a:bodyPr wrap="none" rtlCol="0">
            <a:spAutoFit/>
          </a:bodyPr>
          <a:p>
            <a:pPr algn="l"/>
            <a:r>
              <a:rPr lang="en-US" sz="1000" b="1">
                <a:solidFill>
                  <a:schemeClr val="bg1"/>
                </a:solidFill>
              </a:rPr>
              <a:t>Semana 11-12: Serverless Avançado e Projetos</a:t>
            </a:r>
            <a:endParaRPr lang="en-US" sz="1000" b="1">
              <a:solidFill>
                <a:schemeClr val="bg1"/>
              </a:solidFill>
            </a:endParaRPr>
          </a:p>
        </p:txBody>
      </p:sp>
      <p:sp>
        <p:nvSpPr>
          <p:cNvPr id="31" name="Text Box 30"/>
          <p:cNvSpPr txBox="1"/>
          <p:nvPr/>
        </p:nvSpPr>
        <p:spPr>
          <a:xfrm>
            <a:off x="767080" y="4900295"/>
            <a:ext cx="4462780" cy="1476375"/>
          </a:xfrm>
          <a:prstGeom prst="rect">
            <a:avLst/>
          </a:prstGeom>
          <a:noFill/>
        </p:spPr>
        <p:txBody>
          <a:bodyPr wrap="none" rtlCol="0">
            <a:spAutoFit/>
          </a:bodyPr>
          <a:p>
            <a:pPr algn="l"/>
            <a:r>
              <a:rPr lang="en-US" sz="1000" b="1">
                <a:solidFill>
                  <a:schemeClr val="bg1"/>
                </a:solidFill>
              </a:rPr>
              <a:t>Nas últimas semanas, vá além dos conceitos básicos: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Serverless Framework: Familiarize-se com o Serverless </a:t>
            </a:r>
            <a:endParaRPr lang="en-US" sz="1000" b="1">
              <a:solidFill>
                <a:schemeClr val="bg1"/>
              </a:solidFill>
            </a:endParaRPr>
          </a:p>
          <a:p>
            <a:pPr algn="l"/>
            <a:r>
              <a:rPr lang="en-US" sz="1000" b="1">
                <a:solidFill>
                  <a:schemeClr val="bg1"/>
                </a:solidFill>
              </a:rPr>
              <a:t>Framework para facilitar o desenvolvimento e implantação </a:t>
            </a:r>
            <a:endParaRPr lang="en-US" sz="1000" b="1">
              <a:solidFill>
                <a:schemeClr val="bg1"/>
              </a:solidFill>
            </a:endParaRPr>
          </a:p>
          <a:p>
            <a:pPr algn="l"/>
            <a:r>
              <a:rPr lang="en-US" sz="1000" b="1">
                <a:solidFill>
                  <a:schemeClr val="bg1"/>
                </a:solidFill>
              </a:rPr>
              <a:t>de aplicações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Projetos Práticos: Comece a criar projetos práticos para </a:t>
            </a:r>
            <a:endParaRPr lang="en-US" sz="1000" b="1">
              <a:solidFill>
                <a:schemeClr val="bg1"/>
              </a:solidFill>
            </a:endParaRPr>
          </a:p>
          <a:p>
            <a:pPr algn="l"/>
            <a:r>
              <a:rPr lang="en-US" sz="1000" b="1">
                <a:solidFill>
                  <a:schemeClr val="bg1"/>
                </a:solidFill>
              </a:rPr>
              <a:t>aplicar seus</a:t>
            </a:r>
            <a:r>
              <a:rPr lang="pt-PT" altLang="en-US" sz="1000" b="1">
                <a:solidFill>
                  <a:schemeClr val="bg1"/>
                </a:solidFill>
              </a:rPr>
              <a:t> </a:t>
            </a:r>
            <a:r>
              <a:rPr lang="en-US" sz="1000" b="1">
                <a:solidFill>
                  <a:schemeClr val="bg1"/>
                </a:solidFill>
              </a:rPr>
              <a:t>conhecimentos e construir aplicações </a:t>
            </a:r>
            <a:endParaRPr lang="en-US" sz="1000" b="1">
              <a:solidFill>
                <a:schemeClr val="bg1"/>
              </a:solidFill>
            </a:endParaRPr>
          </a:p>
          <a:p>
            <a:pPr algn="l"/>
            <a:r>
              <a:rPr lang="en-US" sz="1000" b="1">
                <a:solidFill>
                  <a:schemeClr val="bg1"/>
                </a:solidFill>
              </a:rPr>
              <a:t>Serverless reais.</a:t>
            </a:r>
            <a:endParaRPr lang="en-US" sz="1000" b="1">
              <a:solidFill>
                <a:schemeClr val="bg1"/>
              </a:solidFill>
            </a:endParaRPr>
          </a:p>
        </p:txBody>
      </p:sp>
      <p:sp>
        <p:nvSpPr>
          <p:cNvPr id="33" name="Text Box 32"/>
          <p:cNvSpPr txBox="1"/>
          <p:nvPr/>
        </p:nvSpPr>
        <p:spPr>
          <a:xfrm>
            <a:off x="6962140" y="4664075"/>
            <a:ext cx="4961890" cy="1783715"/>
          </a:xfrm>
          <a:prstGeom prst="rect">
            <a:avLst/>
          </a:prstGeom>
          <a:noFill/>
        </p:spPr>
        <p:txBody>
          <a:bodyPr wrap="none" rtlCol="0">
            <a:spAutoFit/>
          </a:bodyPr>
          <a:p>
            <a:pPr algn="l"/>
            <a:r>
              <a:rPr lang="en-US" sz="1000" b="1">
                <a:solidFill>
                  <a:schemeClr val="bg1"/>
                </a:solidFill>
              </a:rPr>
              <a:t>Além da Rotina de Estudo:</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Participe de comunidades online relacionadas à AWS e Serverless </a:t>
            </a:r>
            <a:endParaRPr lang="en-US" sz="1000" b="1">
              <a:solidFill>
                <a:schemeClr val="bg1"/>
              </a:solidFill>
            </a:endParaRPr>
          </a:p>
          <a:p>
            <a:pPr algn="l"/>
            <a:r>
              <a:rPr lang="en-US" sz="1000" b="1">
                <a:solidFill>
                  <a:schemeClr val="bg1"/>
                </a:solidFill>
              </a:rPr>
              <a:t>para fazer perguntas, compartilhar conhecimentos e aprender </a:t>
            </a:r>
            <a:endParaRPr lang="en-US" sz="1000" b="1">
              <a:solidFill>
                <a:schemeClr val="bg1"/>
              </a:solidFill>
            </a:endParaRPr>
          </a:p>
          <a:p>
            <a:pPr algn="l"/>
            <a:r>
              <a:rPr lang="en-US" sz="1000" b="1">
                <a:solidFill>
                  <a:schemeClr val="bg1"/>
                </a:solidFill>
              </a:rPr>
              <a:t>com os outros.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Considere a certificação</a:t>
            </a:r>
            <a:r>
              <a:rPr lang="en-US" sz="1000" b="1">
                <a:solidFill>
                  <a:srgbClr val="D34BD9"/>
                </a:solidFill>
              </a:rPr>
              <a:t> </a:t>
            </a:r>
            <a:r>
              <a:rPr lang="en-US" sz="1000" b="1">
                <a:gradFill>
                  <a:gsLst>
                    <a:gs pos="0">
                      <a:srgbClr val="7B32B2"/>
                    </a:gs>
                    <a:gs pos="100000">
                      <a:srgbClr val="401A5D"/>
                    </a:gs>
                  </a:gsLst>
                  <a:lin scaled="0"/>
                </a:gradFill>
              </a:rPr>
              <a:t>AWS Certified Developer - Associate</a:t>
            </a:r>
            <a:r>
              <a:rPr lang="en-US" sz="1000" b="1">
                <a:solidFill>
                  <a:schemeClr val="bg1"/>
                </a:solidFill>
              </a:rPr>
              <a:t> </a:t>
            </a:r>
            <a:endParaRPr lang="en-US" sz="1000" b="1">
              <a:solidFill>
                <a:schemeClr val="bg1"/>
              </a:solidFill>
            </a:endParaRPr>
          </a:p>
          <a:p>
            <a:pPr algn="l"/>
            <a:r>
              <a:rPr lang="en-US" sz="1000" b="1">
                <a:solidFill>
                  <a:schemeClr val="bg1"/>
                </a:solidFill>
              </a:rPr>
              <a:t>para validar suas habilidades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Mantenha-se atualizado lendo blogs, assistindo a webinars e </a:t>
            </a:r>
            <a:endParaRPr lang="en-US" sz="1000" b="1">
              <a:solidFill>
                <a:schemeClr val="bg1"/>
              </a:solidFill>
            </a:endParaRPr>
          </a:p>
          <a:p>
            <a:pPr algn="l"/>
            <a:r>
              <a:rPr lang="en-US" sz="1000" b="1">
                <a:solidFill>
                  <a:schemeClr val="bg1"/>
                </a:solidFill>
              </a:rPr>
              <a:t>participando de eventos relacionados à AWS e Serverless.</a:t>
            </a:r>
            <a:endParaRPr lang="en-US" sz="1000" b="1">
              <a:solidFill>
                <a:schemeClr val="bg1"/>
              </a:solidFill>
            </a:endParaRPr>
          </a:p>
        </p:txBody>
      </p:sp>
      <p:sp>
        <p:nvSpPr>
          <p:cNvPr id="36" name="Round Single Corner Rectangle 35"/>
          <p:cNvSpPr/>
          <p:nvPr/>
        </p:nvSpPr>
        <p:spPr>
          <a:xfrm>
            <a:off x="7614285" y="70485"/>
            <a:ext cx="448754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7653338" y="142875"/>
            <a:ext cx="3966845" cy="1630045"/>
          </a:xfrm>
          <a:prstGeom prst="rect">
            <a:avLst/>
          </a:prstGeom>
          <a:noFill/>
        </p:spPr>
        <p:txBody>
          <a:bodyPr wrap="none" rtlCol="0">
            <a:spAutoFit/>
          </a:bodyPr>
          <a:p>
            <a:pPr algn="just"/>
            <a:r>
              <a:rPr lang="en-US" sz="1000" b="1">
                <a:solidFill>
                  <a:schemeClr val="bg1"/>
                </a:solidFill>
              </a:rPr>
              <a:t>Lembre-se de que a prática é fundamental para o </a:t>
            </a:r>
            <a:endParaRPr lang="en-US" sz="1000" b="1">
              <a:solidFill>
                <a:schemeClr val="bg1"/>
              </a:solidFill>
            </a:endParaRPr>
          </a:p>
          <a:p>
            <a:pPr algn="just"/>
            <a:r>
              <a:rPr lang="en-US" sz="1000" b="1">
                <a:solidFill>
                  <a:schemeClr val="bg1"/>
                </a:solidFill>
              </a:rPr>
              <a:t>aprendizado.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À medida que você avança na sua rotina de estudo, </a:t>
            </a:r>
            <a:endParaRPr lang="en-US" sz="1000" b="1">
              <a:solidFill>
                <a:schemeClr val="bg1"/>
              </a:solidFill>
            </a:endParaRPr>
          </a:p>
          <a:p>
            <a:pPr algn="just"/>
            <a:r>
              <a:rPr lang="en-US" sz="1000" b="1">
                <a:solidFill>
                  <a:schemeClr val="bg1"/>
                </a:solidFill>
              </a:rPr>
              <a:t>trabalhe em projetos reais para consolidar seus </a:t>
            </a:r>
            <a:endParaRPr lang="en-US" sz="1000" b="1">
              <a:solidFill>
                <a:schemeClr val="bg1"/>
              </a:solidFill>
            </a:endParaRPr>
          </a:p>
          <a:p>
            <a:pPr algn="just"/>
            <a:r>
              <a:rPr lang="en-US" sz="1000" b="1">
                <a:solidFill>
                  <a:schemeClr val="bg1"/>
                </a:solidFill>
              </a:rPr>
              <a:t>conhecimentos.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Serverless é uma abordagem poderosa, e dominá-la </a:t>
            </a:r>
            <a:endParaRPr lang="en-US" sz="1000" b="1">
              <a:solidFill>
                <a:schemeClr val="bg1"/>
              </a:solidFill>
            </a:endParaRPr>
          </a:p>
          <a:p>
            <a:pPr algn="just"/>
            <a:r>
              <a:rPr lang="en-US" sz="1000" b="1">
                <a:solidFill>
                  <a:schemeClr val="bg1"/>
                </a:solidFill>
              </a:rPr>
              <a:t>pode abrir muitas oportunidades no mundo </a:t>
            </a:r>
            <a:endParaRPr lang="en-US" sz="1000" b="1">
              <a:solidFill>
                <a:schemeClr val="bg1"/>
              </a:solidFill>
            </a:endParaRPr>
          </a:p>
          <a:p>
            <a:pPr algn="just"/>
            <a:r>
              <a:rPr lang="en-US" sz="1000" b="1">
                <a:solidFill>
                  <a:schemeClr val="bg1"/>
                </a:solidFill>
              </a:rPr>
              <a:t>da computação em nuvem.</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5951220" cy="398780"/>
          </a:xfrm>
          <a:prstGeom prst="rect">
            <a:avLst/>
          </a:prstGeom>
          <a:noFill/>
        </p:spPr>
        <p:txBody>
          <a:bodyPr wrap="none" rtlCol="0">
            <a:spAutoFit/>
          </a:bodyPr>
          <a:p>
            <a:pPr algn="l"/>
            <a:r>
              <a:rPr lang="pt-PT" altLang="en-US" sz="2000" b="1" dirty="0">
                <a:solidFill>
                  <a:schemeClr val="bg1"/>
                </a:solidFill>
                <a:sym typeface="+mn-ea"/>
              </a:rPr>
              <a:t>Drawbacks of using AWS Step Functions</a:t>
            </a:r>
            <a:endParaRPr lang="pt-PT" altLang="en-US" sz="2000" b="1" dirty="0">
              <a:solidFill>
                <a:schemeClr val="bg1"/>
              </a:solidFill>
              <a:sym typeface="+mn-ea"/>
            </a:endParaRPr>
          </a:p>
        </p:txBody>
      </p:sp>
      <p:sp>
        <p:nvSpPr>
          <p:cNvPr id="2" name="Text Box 1"/>
          <p:cNvSpPr txBox="1"/>
          <p:nvPr/>
        </p:nvSpPr>
        <p:spPr>
          <a:xfrm>
            <a:off x="321945" y="1139190"/>
            <a:ext cx="11268075" cy="2799715"/>
          </a:xfrm>
          <a:prstGeom prst="rect">
            <a:avLst/>
          </a:prstGeom>
          <a:noFill/>
        </p:spPr>
        <p:txBody>
          <a:bodyPr wrap="square" rtlCol="0">
            <a:spAutoFit/>
          </a:bodyPr>
          <a:p>
            <a:pPr indent="0" algn="l">
              <a:buClrTx/>
              <a:buSzTx/>
              <a:buNone/>
            </a:pPr>
            <a:r>
              <a:rPr lang="pt-PT" sz="1600">
                <a:solidFill>
                  <a:schemeClr val="bg1"/>
                </a:solidFill>
                <a:sym typeface="+mn-ea"/>
              </a:rPr>
              <a:t>▪ </a:t>
            </a:r>
            <a:r>
              <a:rPr lang="pt-PT" sz="1600" b="1">
                <a:solidFill>
                  <a:schemeClr val="bg1"/>
                </a:solidFill>
                <a:sym typeface="+mn-ea"/>
              </a:rPr>
              <a:t>Complex Configuration</a:t>
            </a:r>
            <a:endParaRPr lang="pt-PT" sz="1600" b="1">
              <a:solidFill>
                <a:schemeClr val="bg1"/>
              </a:solidFill>
              <a:sym typeface="+mn-ea"/>
            </a:endParaRPr>
          </a:p>
          <a:p>
            <a:pPr indent="0" algn="l">
              <a:buClrTx/>
              <a:buSzTx/>
              <a:buNone/>
            </a:pPr>
            <a:r>
              <a:rPr lang="pt-PT" sz="1600">
                <a:solidFill>
                  <a:schemeClr val="bg1"/>
                </a:solidFill>
                <a:sym typeface="+mn-ea"/>
              </a:rPr>
              <a:t>Configuration with the Amazon States Language Amazon States Language is quite complex. Its syntax hard to</a:t>
            </a:r>
            <a:endParaRPr lang="pt-PT" sz="1600">
              <a:solidFill>
                <a:schemeClr val="bg1"/>
              </a:solidFill>
              <a:sym typeface="+mn-ea"/>
            </a:endParaRPr>
          </a:p>
          <a:p>
            <a:pPr indent="0" algn="l">
              <a:buClrTx/>
              <a:buSzTx/>
              <a:buNone/>
            </a:pPr>
            <a:r>
              <a:rPr lang="pt-PT" sz="1600">
                <a:solidFill>
                  <a:schemeClr val="bg1"/>
                </a:solidFill>
                <a:sym typeface="+mn-ea"/>
              </a:rPr>
              <a:t>read and modify.</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Over Engineering when using unnecessary cases</a:t>
            </a:r>
            <a:endParaRPr lang="pt-PT" sz="1600" b="1">
              <a:solidFill>
                <a:schemeClr val="bg1"/>
              </a:solidFill>
              <a:sym typeface="+mn-ea"/>
            </a:endParaRPr>
          </a:p>
          <a:p>
            <a:pPr indent="0" algn="l">
              <a:buClrTx/>
              <a:buSzTx/>
              <a:buNone/>
            </a:pPr>
            <a:r>
              <a:rPr lang="pt-PT" sz="1600">
                <a:solidFill>
                  <a:schemeClr val="bg1"/>
                </a:solidFill>
                <a:sym typeface="+mn-ea"/>
              </a:rPr>
              <a:t>Decoupling business logic from task sequencing can make your code harder to understand While decoupling</a:t>
            </a:r>
            <a:endParaRPr lang="pt-PT" sz="1600">
              <a:solidFill>
                <a:schemeClr val="bg1"/>
              </a:solidFill>
              <a:sym typeface="+mn-ea"/>
            </a:endParaRPr>
          </a:p>
          <a:p>
            <a:pPr indent="0" algn="l">
              <a:buClrTx/>
              <a:buSzTx/>
              <a:buNone/>
            </a:pPr>
            <a:r>
              <a:rPr lang="pt-PT" sz="1600">
                <a:solidFill>
                  <a:schemeClr val="bg1"/>
                </a:solidFill>
                <a:sym typeface="+mn-ea"/>
              </a:rPr>
              <a:t>services from the orchestration layer can make things more scalable and easier to operate.</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Vendor Lock-in</a:t>
            </a:r>
            <a:endParaRPr lang="pt-PT" sz="1600">
              <a:solidFill>
                <a:schemeClr val="bg1"/>
              </a:solidFill>
              <a:sym typeface="+mn-ea"/>
            </a:endParaRPr>
          </a:p>
          <a:p>
            <a:pPr indent="0" algn="l">
              <a:buClrTx/>
              <a:buSzTx/>
              <a:buNone/>
            </a:pPr>
            <a:r>
              <a:rPr lang="pt-PT" sz="1600">
                <a:solidFill>
                  <a:schemeClr val="bg1"/>
                </a:solidFill>
                <a:sym typeface="+mn-ea"/>
              </a:rPr>
              <a:t>Vendor lock-in The Amazon States Language is proprietary and can only be used on AWS. Therefore, if you</a:t>
            </a:r>
            <a:endParaRPr lang="pt-PT" sz="1600">
              <a:solidFill>
                <a:schemeClr val="bg1"/>
              </a:solidFill>
              <a:sym typeface="+mn-ea"/>
            </a:endParaRPr>
          </a:p>
          <a:p>
            <a:pPr indent="0" algn="l">
              <a:buClrTx/>
              <a:buSzTx/>
              <a:buNone/>
            </a:pPr>
            <a:r>
              <a:rPr lang="pt-PT" sz="1600">
                <a:solidFill>
                  <a:schemeClr val="bg1"/>
                </a:solidFill>
                <a:sym typeface="+mn-ea"/>
              </a:rPr>
              <a:t>decide to migrate to a different cloud provider, you’ll need to re-implement the orchestration layer.</a:t>
            </a:r>
            <a:endParaRPr lang="pt-PT" sz="1600">
              <a:solidFill>
                <a:schemeClr val="bg1"/>
              </a:solidFill>
              <a:sym typeface="+mn-ea"/>
            </a:endParaRPr>
          </a:p>
        </p:txBody>
      </p:sp>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7630" y="552450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8430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471170" y="1152525"/>
            <a:ext cx="1993900" cy="2019300"/>
          </a:xfrm>
          <a:prstGeom prst="rect">
            <a:avLst/>
          </a:prstGeom>
        </p:spPr>
      </p:pic>
      <p:pic>
        <p:nvPicPr>
          <p:cNvPr id="15" name="Picture 14"/>
          <p:cNvPicPr>
            <a:picLocks noChangeAspect="1"/>
          </p:cNvPicPr>
          <p:nvPr/>
        </p:nvPicPr>
        <p:blipFill>
          <a:blip r:embed="rId2"/>
          <a:stretch>
            <a:fillRect/>
          </a:stretch>
        </p:blipFill>
        <p:spPr>
          <a:xfrm>
            <a:off x="3559175" y="871220"/>
            <a:ext cx="8206105" cy="5353685"/>
          </a:xfrm>
          <a:prstGeom prst="rect">
            <a:avLst/>
          </a:prstGeom>
        </p:spPr>
      </p:pic>
      <p:sp>
        <p:nvSpPr>
          <p:cNvPr id="16" name="Rectangles 15"/>
          <p:cNvSpPr/>
          <p:nvPr/>
        </p:nvSpPr>
        <p:spPr>
          <a:xfrm>
            <a:off x="367728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10527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839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Synchronous Invocation</a:t>
            </a:r>
            <a:endParaRPr lang="pt-PT" altLang="en-US" sz="2000" b="1" dirty="0">
              <a:solidFill>
                <a:schemeClr val="bg1"/>
              </a:solidFill>
            </a:endParaRPr>
          </a:p>
        </p:txBody>
      </p:sp>
      <p:sp>
        <p:nvSpPr>
          <p:cNvPr id="2" name="Text Box 1"/>
          <p:cNvSpPr txBox="1"/>
          <p:nvPr/>
        </p:nvSpPr>
        <p:spPr>
          <a:xfrm>
            <a:off x="457835" y="847090"/>
            <a:ext cx="10780395" cy="5262245"/>
          </a:xfrm>
          <a:prstGeom prst="rect">
            <a:avLst/>
          </a:prstGeom>
          <a:noFill/>
        </p:spPr>
        <p:txBody>
          <a:bodyPr wrap="square" rtlCol="0" anchor="t">
            <a:spAutoFit/>
          </a:bodyPr>
          <a:p>
            <a:pPr algn="l"/>
            <a:r>
              <a:rPr sz="1200" b="1">
                <a:solidFill>
                  <a:schemeClr val="bg1"/>
                </a:solidFill>
              </a:rPr>
              <a:t>Execute immediately </a:t>
            </a:r>
            <a:r>
              <a:rPr sz="1200">
                <a:solidFill>
                  <a:schemeClr val="bg1"/>
                </a:solidFill>
              </a:rPr>
              <a:t>when you perform the Lambda Invoke API call.</a:t>
            </a:r>
            <a:endParaRPr sz="1200">
              <a:solidFill>
                <a:schemeClr val="bg1"/>
              </a:solidFill>
            </a:endParaRPr>
          </a:p>
          <a:p>
            <a:pPr algn="l"/>
            <a:r>
              <a:rPr sz="1200" b="1">
                <a:solidFill>
                  <a:schemeClr val="bg1"/>
                </a:solidFill>
              </a:rPr>
              <a:t>Wait </a:t>
            </a:r>
            <a:r>
              <a:rPr sz="1200">
                <a:solidFill>
                  <a:schemeClr val="bg1"/>
                </a:solidFill>
              </a:rPr>
              <a:t>for the function to process the function and return back to response.</a:t>
            </a:r>
            <a:endParaRPr sz="1200">
              <a:solidFill>
                <a:schemeClr val="bg1"/>
              </a:solidFill>
            </a:endParaRPr>
          </a:p>
          <a:p>
            <a:pPr algn="l"/>
            <a:endParaRPr sz="1200" b="1">
              <a:solidFill>
                <a:schemeClr val="bg1"/>
              </a:solidFill>
            </a:endParaRPr>
          </a:p>
          <a:p>
            <a:pPr algn="l"/>
            <a:r>
              <a:rPr sz="1200" b="1">
                <a:solidFill>
                  <a:schemeClr val="bg1"/>
                </a:solidFill>
              </a:rPr>
              <a:t>API Gateway + Lambda + DynamoDB</a:t>
            </a:r>
            <a:endParaRPr sz="1200" b="1">
              <a:solidFill>
                <a:schemeClr val="bg1"/>
              </a:solidFill>
            </a:endParaRPr>
          </a:p>
          <a:p>
            <a:pPr algn="l"/>
            <a:endParaRPr sz="1200" b="1">
              <a:solidFill>
                <a:schemeClr val="bg1"/>
              </a:solidFill>
            </a:endParaRPr>
          </a:p>
          <a:p>
            <a:pPr algn="l"/>
            <a:r>
              <a:rPr sz="1200" b="1">
                <a:solidFill>
                  <a:schemeClr val="bg1"/>
                </a:solidFill>
              </a:rPr>
              <a:t>Invocation-type</a:t>
            </a:r>
            <a:r>
              <a:rPr sz="1200">
                <a:solidFill>
                  <a:schemeClr val="bg1"/>
                </a:solidFill>
              </a:rPr>
              <a:t> flag should be “</a:t>
            </a:r>
            <a:r>
              <a:rPr sz="1200" b="1">
                <a:solidFill>
                  <a:schemeClr val="bg1"/>
                </a:solidFill>
              </a:rPr>
              <a:t>RequestResponse</a:t>
            </a:r>
            <a:r>
              <a:rPr sz="1200">
                <a:solidFill>
                  <a:schemeClr val="bg1"/>
                </a:solidFill>
              </a:rPr>
              <a:t>”</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a:solidFill>
                  <a:schemeClr val="bg1"/>
                </a:solidFill>
              </a:rPr>
              <a:t>▪ Responsible for </a:t>
            </a:r>
            <a:r>
              <a:rPr sz="1200" b="1">
                <a:solidFill>
                  <a:schemeClr val="bg1"/>
                </a:solidFill>
              </a:rPr>
              <a:t>inspecting </a:t>
            </a:r>
            <a:r>
              <a:rPr sz="1200">
                <a:solidFill>
                  <a:schemeClr val="bg1"/>
                </a:solidFill>
              </a:rPr>
              <a:t>the </a:t>
            </a:r>
            <a:r>
              <a:rPr sz="1200" b="1">
                <a:solidFill>
                  <a:schemeClr val="bg1"/>
                </a:solidFill>
              </a:rPr>
              <a:t>response</a:t>
            </a:r>
            <a:endParaRPr sz="1200">
              <a:solidFill>
                <a:schemeClr val="bg1"/>
              </a:solidFill>
            </a:endParaRPr>
          </a:p>
          <a:p>
            <a:pPr algn="l"/>
            <a:r>
              <a:rPr lang="pt-PT" sz="1200">
                <a:solidFill>
                  <a:schemeClr val="bg1"/>
                </a:solidFill>
              </a:rPr>
              <a:t>   </a:t>
            </a:r>
            <a:r>
              <a:rPr sz="1200">
                <a:solidFill>
                  <a:schemeClr val="bg1"/>
                </a:solidFill>
              </a:rPr>
              <a:t>and </a:t>
            </a:r>
            <a:r>
              <a:rPr sz="1200" b="1">
                <a:solidFill>
                  <a:schemeClr val="bg1"/>
                </a:solidFill>
              </a:rPr>
              <a:t>determining </a:t>
            </a:r>
            <a:r>
              <a:rPr sz="1200">
                <a:solidFill>
                  <a:schemeClr val="bg1"/>
                </a:solidFill>
              </a:rPr>
              <a:t>if there was an </a:t>
            </a:r>
            <a:r>
              <a:rPr sz="1200" b="1">
                <a:solidFill>
                  <a:schemeClr val="bg1"/>
                </a:solidFill>
              </a:rPr>
              <a:t>error</a:t>
            </a:r>
            <a:endParaRPr sz="1200">
              <a:solidFill>
                <a:schemeClr val="bg1"/>
              </a:solidFill>
            </a:endParaRPr>
          </a:p>
          <a:p>
            <a:pPr algn="l"/>
            <a:r>
              <a:rPr lang="pt-PT" sz="1200">
                <a:solidFill>
                  <a:schemeClr val="bg1"/>
                </a:solidFill>
              </a:rPr>
              <a:t>   </a:t>
            </a:r>
            <a:r>
              <a:rPr sz="1200">
                <a:solidFill>
                  <a:schemeClr val="bg1"/>
                </a:solidFill>
              </a:rPr>
              <a:t>and </a:t>
            </a:r>
            <a:r>
              <a:rPr sz="1200" b="1">
                <a:solidFill>
                  <a:schemeClr val="bg1"/>
                </a:solidFill>
              </a:rPr>
              <a:t>decide </a:t>
            </a:r>
            <a:r>
              <a:rPr sz="1200">
                <a:solidFill>
                  <a:schemeClr val="bg1"/>
                </a:solidFill>
              </a:rPr>
              <a:t>to </a:t>
            </a:r>
            <a:r>
              <a:rPr sz="1200" b="1">
                <a:solidFill>
                  <a:schemeClr val="bg1"/>
                </a:solidFill>
              </a:rPr>
              <a:t>retry </a:t>
            </a:r>
            <a:r>
              <a:rPr sz="1200">
                <a:solidFill>
                  <a:schemeClr val="bg1"/>
                </a:solidFill>
              </a:rPr>
              <a:t>the invocation</a:t>
            </a:r>
            <a:endParaRPr sz="1200">
              <a:solidFill>
                <a:schemeClr val="bg1"/>
              </a:solidFill>
            </a:endParaRPr>
          </a:p>
          <a:p>
            <a:pPr algn="l"/>
            <a:endParaRPr sz="1200">
              <a:solidFill>
                <a:schemeClr val="bg1"/>
              </a:solidFill>
            </a:endParaRPr>
          </a:p>
          <a:p>
            <a:pPr algn="l"/>
            <a:r>
              <a:rPr sz="1200">
                <a:solidFill>
                  <a:schemeClr val="bg1"/>
                </a:solidFill>
              </a:rPr>
              <a:t>▪ Example of synchronous invocation using the AWS CLI:</a:t>
            </a:r>
            <a:endParaRPr sz="1200">
              <a:solidFill>
                <a:schemeClr val="bg1"/>
              </a:solidFill>
            </a:endParaRPr>
          </a:p>
          <a:p>
            <a:pPr algn="l"/>
            <a:r>
              <a:rPr sz="1200">
                <a:solidFill>
                  <a:schemeClr val="bg1"/>
                </a:solidFill>
              </a:rPr>
              <a:t>aws lambda invoke —function-name MyLambdaFunction </a:t>
            </a:r>
            <a:r>
              <a:rPr sz="1200" b="1">
                <a:solidFill>
                  <a:schemeClr val="bg1"/>
                </a:solidFill>
              </a:rPr>
              <a:t>—invocation-type RequestResponse</a:t>
            </a:r>
            <a:r>
              <a:rPr sz="1200">
                <a:solidFill>
                  <a:schemeClr val="bg1"/>
                </a:solidFill>
              </a:rPr>
              <a:t> —payload '{ "key": "value" }’</a:t>
            </a:r>
            <a:endParaRPr sz="1200">
              <a:solidFill>
                <a:schemeClr val="bg1"/>
              </a:solidFill>
            </a:endParaRPr>
          </a:p>
          <a:p>
            <a:pPr algn="l"/>
            <a:endParaRPr sz="1200">
              <a:solidFill>
                <a:schemeClr val="bg1"/>
              </a:solidFill>
            </a:endParaRPr>
          </a:p>
          <a:p>
            <a:pPr algn="l"/>
            <a:r>
              <a:rPr sz="1200">
                <a:solidFill>
                  <a:schemeClr val="bg1"/>
                </a:solidFill>
              </a:rPr>
              <a:t>▪ Triggered</a:t>
            </a:r>
            <a:r>
              <a:rPr sz="1200" b="1">
                <a:solidFill>
                  <a:schemeClr val="bg1"/>
                </a:solidFill>
              </a:rPr>
              <a:t> AWS services</a:t>
            </a:r>
            <a:r>
              <a:rPr sz="1200">
                <a:solidFill>
                  <a:schemeClr val="bg1"/>
                </a:solidFill>
              </a:rPr>
              <a:t> of</a:t>
            </a:r>
            <a:r>
              <a:rPr sz="1200" b="1">
                <a:solidFill>
                  <a:schemeClr val="bg1"/>
                </a:solidFill>
              </a:rPr>
              <a:t> synchronous invocation</a:t>
            </a:r>
            <a:r>
              <a:rPr sz="1200">
                <a:solidFill>
                  <a:schemeClr val="bg1"/>
                </a:solidFill>
              </a:rPr>
              <a:t>; ELB (Application Load Balancer), Cognito,</a:t>
            </a:r>
            <a:endParaRPr sz="1200">
              <a:solidFill>
                <a:schemeClr val="bg1"/>
              </a:solidFill>
            </a:endParaRPr>
          </a:p>
          <a:p>
            <a:pPr algn="l"/>
            <a:r>
              <a:rPr sz="1200">
                <a:solidFill>
                  <a:schemeClr val="bg1"/>
                </a:solidFill>
              </a:rPr>
              <a:t>Lex, Alexa, API Gateway, CloudFront, Kinesis Data Firehose</a:t>
            </a:r>
            <a:endParaRPr sz="1200">
              <a:solidFill>
                <a:schemeClr val="bg1"/>
              </a:solidFill>
            </a:endParaRPr>
          </a:p>
        </p:txBody>
      </p:sp>
      <p:sp>
        <p:nvSpPr>
          <p:cNvPr id="49" name="Rectangle 48"/>
          <p:cNvSpPr/>
          <p:nvPr/>
        </p:nvSpPr>
        <p:spPr>
          <a:xfrm>
            <a:off x="4027170" y="23196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876847" y="37125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2853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28822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319905" y="3714115"/>
            <a:ext cx="17881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292590" y="3714115"/>
            <a:ext cx="1556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569585" y="305371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81010" y="3056890"/>
            <a:ext cx="1499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61330"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8081010" y="3429000"/>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7860" y="2906395"/>
            <a:ext cx="886460" cy="709295"/>
          </a:xfrm>
          <a:prstGeom prst="rect">
            <a:avLst/>
          </a:prstGeom>
        </p:spPr>
      </p:pic>
      <p:cxnSp>
        <p:nvCxnSpPr>
          <p:cNvPr id="6" name="Straight Arrow Connector 5"/>
          <p:cNvCxnSpPr/>
          <p:nvPr/>
        </p:nvCxnSpPr>
        <p:spPr>
          <a:xfrm>
            <a:off x="3027680" y="305689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80055"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3714115"/>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262559" y="2513330"/>
            <a:ext cx="2243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RequestResponse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Rectangles 2"/>
          <p:cNvSpPr/>
          <p:nvPr/>
        </p:nvSpPr>
        <p:spPr>
          <a:xfrm>
            <a:off x="440690" y="635000"/>
            <a:ext cx="50292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Asynchronous Invocation</a:t>
            </a:r>
            <a:endParaRPr lang="pt-PT" altLang="en-US" sz="2000" b="1" dirty="0">
              <a:solidFill>
                <a:schemeClr val="bg1"/>
              </a:solidFill>
            </a:endParaRPr>
          </a:p>
        </p:txBody>
      </p:sp>
      <p:sp>
        <p:nvSpPr>
          <p:cNvPr id="2" name="Text Box 1"/>
          <p:cNvSpPr txBox="1"/>
          <p:nvPr/>
        </p:nvSpPr>
        <p:spPr>
          <a:xfrm>
            <a:off x="466725" y="762635"/>
            <a:ext cx="10780395" cy="5446395"/>
          </a:xfrm>
          <a:prstGeom prst="rect">
            <a:avLst/>
          </a:prstGeom>
          <a:noFill/>
        </p:spPr>
        <p:txBody>
          <a:bodyPr wrap="square" rtlCol="0" anchor="t">
            <a:spAutoFit/>
          </a:bodyPr>
          <a:p>
            <a:pPr algn="l"/>
            <a:r>
              <a:rPr sz="1200">
                <a:solidFill>
                  <a:schemeClr val="bg1"/>
                </a:solidFill>
              </a:rPr>
              <a:t>Lambda </a:t>
            </a:r>
            <a:r>
              <a:rPr sz="1200" b="1">
                <a:solidFill>
                  <a:schemeClr val="bg1"/>
                </a:solidFill>
              </a:rPr>
              <a:t>sends </a:t>
            </a:r>
            <a:r>
              <a:rPr sz="1200">
                <a:solidFill>
                  <a:schemeClr val="bg1"/>
                </a:solidFill>
              </a:rPr>
              <a:t>the </a:t>
            </a:r>
            <a:r>
              <a:rPr sz="1200" b="1">
                <a:solidFill>
                  <a:schemeClr val="bg1"/>
                </a:solidFill>
              </a:rPr>
              <a:t>event </a:t>
            </a:r>
            <a:r>
              <a:rPr sz="1200">
                <a:solidFill>
                  <a:schemeClr val="bg1"/>
                </a:solidFill>
              </a:rPr>
              <a:t>to a </a:t>
            </a:r>
            <a:r>
              <a:rPr sz="1200" b="1">
                <a:solidFill>
                  <a:schemeClr val="bg1"/>
                </a:solidFill>
              </a:rPr>
              <a:t>internal queue</a:t>
            </a:r>
            <a:r>
              <a:rPr sz="1200">
                <a:solidFill>
                  <a:schemeClr val="bg1"/>
                </a:solidFill>
              </a:rPr>
              <a:t> and returns a success response without </a:t>
            </a:r>
            <a:endParaRPr sz="1200">
              <a:solidFill>
                <a:schemeClr val="bg1"/>
              </a:solidFill>
            </a:endParaRPr>
          </a:p>
          <a:p>
            <a:pPr algn="l"/>
            <a:r>
              <a:rPr sz="1200">
                <a:solidFill>
                  <a:schemeClr val="bg1"/>
                </a:solidFill>
              </a:rPr>
              <a:t>any</a:t>
            </a:r>
            <a:r>
              <a:rPr lang="pt-PT" sz="1200">
                <a:solidFill>
                  <a:schemeClr val="bg1"/>
                </a:solidFill>
              </a:rPr>
              <a:t> </a:t>
            </a:r>
            <a:r>
              <a:rPr sz="1200">
                <a:solidFill>
                  <a:schemeClr val="bg1"/>
                </a:solidFill>
              </a:rPr>
              <a:t>additional information</a:t>
            </a:r>
            <a:endParaRPr sz="1200">
              <a:solidFill>
                <a:schemeClr val="bg1"/>
              </a:solidFill>
            </a:endParaRPr>
          </a:p>
          <a:p>
            <a:pPr algn="l"/>
            <a:r>
              <a:rPr lang="pt-PT" sz="1200">
                <a:solidFill>
                  <a:schemeClr val="bg1"/>
                </a:solidFill>
              </a:rPr>
              <a:t> </a:t>
            </a:r>
            <a:r>
              <a:rPr sz="1200">
                <a:solidFill>
                  <a:schemeClr val="bg1"/>
                </a:solidFill>
              </a:rPr>
              <a:t> Separate process </a:t>
            </a:r>
            <a:r>
              <a:rPr sz="1200" b="1">
                <a:solidFill>
                  <a:schemeClr val="bg1"/>
                </a:solidFill>
              </a:rPr>
              <a:t>reads events</a:t>
            </a:r>
            <a:r>
              <a:rPr sz="1200">
                <a:solidFill>
                  <a:schemeClr val="bg1"/>
                </a:solidFill>
              </a:rPr>
              <a:t> from the </a:t>
            </a:r>
            <a:r>
              <a:rPr sz="1200" b="1">
                <a:solidFill>
                  <a:schemeClr val="bg1"/>
                </a:solidFill>
              </a:rPr>
              <a:t>queue</a:t>
            </a:r>
            <a:r>
              <a:rPr sz="1200">
                <a:solidFill>
                  <a:schemeClr val="bg1"/>
                </a:solidFill>
              </a:rPr>
              <a:t> and </a:t>
            </a:r>
            <a:r>
              <a:rPr sz="1200" b="1">
                <a:solidFill>
                  <a:schemeClr val="bg1"/>
                </a:solidFill>
              </a:rPr>
              <a:t>runs</a:t>
            </a:r>
            <a:r>
              <a:rPr sz="1200">
                <a:solidFill>
                  <a:schemeClr val="bg1"/>
                </a:solidFill>
              </a:rPr>
              <a:t> our lambda function</a:t>
            </a:r>
            <a:endParaRPr sz="1200">
              <a:solidFill>
                <a:schemeClr val="bg1"/>
              </a:solidFill>
            </a:endParaRPr>
          </a:p>
          <a:p>
            <a:pPr algn="l"/>
            <a:r>
              <a:rPr lang="pt-PT" sz="1200">
                <a:solidFill>
                  <a:schemeClr val="bg1"/>
                </a:solidFill>
              </a:rPr>
              <a:t> </a:t>
            </a:r>
            <a:r>
              <a:rPr sz="1200">
                <a:solidFill>
                  <a:schemeClr val="bg1"/>
                </a:solidFill>
              </a:rPr>
              <a:t> </a:t>
            </a:r>
            <a:r>
              <a:rPr sz="1200" b="1">
                <a:solidFill>
                  <a:schemeClr val="bg1"/>
                </a:solidFill>
              </a:rPr>
              <a:t>S3 / SNS + Lambda + DynamoDB</a:t>
            </a:r>
            <a:endParaRPr sz="1200">
              <a:solidFill>
                <a:schemeClr val="bg1"/>
              </a:solidFill>
            </a:endParaRPr>
          </a:p>
          <a:p>
            <a:pPr algn="l"/>
            <a:r>
              <a:rPr lang="pt-PT" sz="1200">
                <a:solidFill>
                  <a:schemeClr val="bg1"/>
                </a:solidFill>
              </a:rPr>
              <a:t> </a:t>
            </a:r>
            <a:r>
              <a:rPr sz="1200">
                <a:solidFill>
                  <a:schemeClr val="bg1"/>
                </a:solidFill>
              </a:rPr>
              <a:t> </a:t>
            </a:r>
            <a:r>
              <a:rPr sz="1200" b="1">
                <a:solidFill>
                  <a:schemeClr val="bg1"/>
                </a:solidFill>
              </a:rPr>
              <a:t>Invocation-type</a:t>
            </a:r>
            <a:r>
              <a:rPr sz="1200">
                <a:solidFill>
                  <a:schemeClr val="bg1"/>
                </a:solidFill>
              </a:rPr>
              <a:t> flag should be </a:t>
            </a:r>
            <a:r>
              <a:rPr sz="1200" b="1">
                <a:solidFill>
                  <a:schemeClr val="bg1"/>
                </a:solidFill>
              </a:rPr>
              <a:t>“Event”</a:t>
            </a:r>
            <a:endParaRPr sz="1200" b="1">
              <a:solidFill>
                <a:schemeClr val="bg1"/>
              </a:solidFill>
            </a:endParaRPr>
          </a:p>
          <a:p>
            <a:pPr algn="l"/>
            <a:r>
              <a:rPr lang="pt-PT" sz="1200">
                <a:solidFill>
                  <a:schemeClr val="bg1"/>
                </a:solidFill>
              </a:rPr>
              <a:t> </a:t>
            </a:r>
            <a:r>
              <a:rPr sz="1200">
                <a:solidFill>
                  <a:schemeClr val="bg1"/>
                </a:solidFill>
              </a:rPr>
              <a:t> AWS Lambda sets a </a:t>
            </a:r>
            <a:r>
              <a:rPr sz="1200" b="1">
                <a:solidFill>
                  <a:schemeClr val="bg1"/>
                </a:solidFill>
              </a:rPr>
              <a:t>retry policy</a:t>
            </a:r>
            <a:endParaRPr sz="1200" b="1">
              <a:solidFill>
                <a:schemeClr val="bg1"/>
              </a:solidFill>
            </a:endParaRPr>
          </a:p>
          <a:p>
            <a:pPr algn="l"/>
            <a:r>
              <a:rPr lang="pt-PT" sz="1200">
                <a:solidFill>
                  <a:schemeClr val="bg1"/>
                </a:solidFill>
              </a:rPr>
              <a:t>  </a:t>
            </a:r>
            <a:r>
              <a:rPr sz="1200">
                <a:solidFill>
                  <a:schemeClr val="bg1"/>
                </a:solidFill>
              </a:rPr>
              <a:t>Retry Count = 2</a:t>
            </a:r>
            <a:endParaRPr sz="1200">
              <a:solidFill>
                <a:schemeClr val="bg1"/>
              </a:solidFill>
            </a:endParaRPr>
          </a:p>
          <a:p>
            <a:pPr algn="l"/>
            <a:r>
              <a:rPr lang="pt-PT" sz="1200">
                <a:solidFill>
                  <a:schemeClr val="bg1"/>
                </a:solidFill>
              </a:rPr>
              <a:t>  </a:t>
            </a:r>
            <a:r>
              <a:rPr sz="1200">
                <a:solidFill>
                  <a:schemeClr val="bg1"/>
                </a:solidFill>
              </a:rPr>
              <a:t>Attach a Dead-Letter Queue (DLQ)</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b="1">
                <a:solidFill>
                  <a:schemeClr val="bg1"/>
                </a:solidFill>
              </a:rPr>
              <a:t>Example of asynchronous invocation using the AWS CLI:</a:t>
            </a:r>
            <a:endParaRPr sz="1200" b="1">
              <a:solidFill>
                <a:schemeClr val="bg1"/>
              </a:solidFill>
            </a:endParaRPr>
          </a:p>
          <a:p>
            <a:pPr algn="l"/>
            <a:r>
              <a:rPr sz="1200">
                <a:solidFill>
                  <a:schemeClr val="bg1"/>
                </a:solidFill>
              </a:rPr>
              <a:t>aws lambda invoke —function-name MyLambdaFunction </a:t>
            </a:r>
            <a:r>
              <a:rPr sz="1200" b="1">
                <a:solidFill>
                  <a:schemeClr val="bg1"/>
                </a:solidFill>
              </a:rPr>
              <a:t>—invocation-type Event</a:t>
            </a:r>
            <a:r>
              <a:rPr sz="1200">
                <a:solidFill>
                  <a:schemeClr val="bg1"/>
                </a:solidFill>
              </a:rPr>
              <a:t> —payload '{ "key": "value" }'</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a:solidFill>
                  <a:schemeClr val="bg1"/>
                </a:solidFill>
              </a:rPr>
              <a:t>Triggered </a:t>
            </a:r>
            <a:r>
              <a:rPr sz="1200" b="1">
                <a:solidFill>
                  <a:schemeClr val="bg1"/>
                </a:solidFill>
              </a:rPr>
              <a:t>AWS services </a:t>
            </a:r>
            <a:r>
              <a:rPr sz="1200">
                <a:solidFill>
                  <a:schemeClr val="bg1"/>
                </a:solidFill>
              </a:rPr>
              <a:t>of </a:t>
            </a:r>
            <a:r>
              <a:rPr sz="1200" b="1">
                <a:solidFill>
                  <a:schemeClr val="bg1"/>
                </a:solidFill>
              </a:rPr>
              <a:t>asynchronous invocation</a:t>
            </a:r>
            <a:r>
              <a:rPr sz="1200">
                <a:solidFill>
                  <a:schemeClr val="bg1"/>
                </a:solidFill>
              </a:rPr>
              <a:t>; S3, EventBridge, SNS, SES,</a:t>
            </a:r>
            <a:endParaRPr sz="1200">
              <a:solidFill>
                <a:schemeClr val="bg1"/>
              </a:solidFill>
            </a:endParaRPr>
          </a:p>
          <a:p>
            <a:pPr algn="l"/>
            <a:r>
              <a:rPr sz="1200">
                <a:solidFill>
                  <a:schemeClr val="bg1"/>
                </a:solidFill>
              </a:rPr>
              <a:t>CloudFormation, CloudWatch Logs, CloudWatch Events, CodeCommi</a:t>
            </a:r>
            <a:endParaRPr sz="1200">
              <a:solidFill>
                <a:schemeClr val="bg1"/>
              </a:solidFill>
            </a:endParaRPr>
          </a:p>
        </p:txBody>
      </p:sp>
      <p:sp>
        <p:nvSpPr>
          <p:cNvPr id="49" name="Rectangle 48"/>
          <p:cNvSpPr/>
          <p:nvPr/>
        </p:nvSpPr>
        <p:spPr>
          <a:xfrm>
            <a:off x="4068445" y="2319655"/>
            <a:ext cx="7353300" cy="20021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876847" y="37125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2853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9465"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292590" y="3714115"/>
            <a:ext cx="1556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569585" y="305371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81010" y="3056890"/>
            <a:ext cx="1499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61330"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8081010" y="3429000"/>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860" y="2906395"/>
            <a:ext cx="886460" cy="709295"/>
          </a:xfrm>
          <a:prstGeom prst="rect">
            <a:avLst/>
          </a:prstGeom>
        </p:spPr>
      </p:pic>
      <p:cxnSp>
        <p:nvCxnSpPr>
          <p:cNvPr id="6" name="Straight Arrow Connector 5"/>
          <p:cNvCxnSpPr/>
          <p:nvPr/>
        </p:nvCxnSpPr>
        <p:spPr>
          <a:xfrm>
            <a:off x="3027680" y="305689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80055"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3714115"/>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 Write </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Object</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262559" y="2513330"/>
            <a:ext cx="2243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083"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274820" y="3683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TextBox 34"/>
          <p:cNvSpPr txBox="1"/>
          <p:nvPr/>
        </p:nvSpPr>
        <p:spPr>
          <a:xfrm>
            <a:off x="9859442" y="147484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32308" y="6161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5728" y="615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7510145" y="1379220"/>
            <a:ext cx="12179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1" name="Straight Arrow Connector 10"/>
          <p:cNvCxnSpPr/>
          <p:nvPr/>
        </p:nvCxnSpPr>
        <p:spPr>
          <a:xfrm>
            <a:off x="8569325" y="95567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Rectangle 48"/>
          <p:cNvSpPr/>
          <p:nvPr/>
        </p:nvSpPr>
        <p:spPr>
          <a:xfrm>
            <a:off x="7014845" y="442595"/>
            <a:ext cx="4403090" cy="14839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14" name="TextBox 34"/>
          <p:cNvSpPr txBox="1"/>
          <p:nvPr/>
        </p:nvSpPr>
        <p:spPr>
          <a:xfrm>
            <a:off x="9859442" y="619987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32308" y="53411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p:cNvCxnSpPr/>
          <p:nvPr/>
        </p:nvCxnSpPr>
        <p:spPr>
          <a:xfrm>
            <a:off x="8569325" y="568071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7" name="Rectangle 48"/>
          <p:cNvSpPr/>
          <p:nvPr/>
        </p:nvSpPr>
        <p:spPr>
          <a:xfrm>
            <a:off x="7249160" y="5167630"/>
            <a:ext cx="4168775" cy="14839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pic>
        <p:nvPicPr>
          <p:cNvPr id="18" name="Graphic 19"/>
          <p:cNvPicPr>
            <a:picLocks noChangeAspect="1" noChangeArrowheads="1"/>
          </p:cNvPicPr>
          <p:nvPr/>
        </p:nvPicPr>
        <p:blipFill>
          <a:blip r:embed="rId7"/>
          <a:srcRect/>
          <a:stretch>
            <a:fillRect/>
          </a:stretch>
        </p:blipFill>
        <p:spPr bwMode="auto">
          <a:xfrm>
            <a:off x="7726045" y="530542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p:cNvSpPr txBox="1">
            <a:spLocks noChangeArrowheads="1"/>
          </p:cNvSpPr>
          <p:nvPr/>
        </p:nvSpPr>
        <p:spPr bwMode="auto">
          <a:xfrm>
            <a:off x="7407910" y="607695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0" name="Rectangles 19"/>
          <p:cNvSpPr/>
          <p:nvPr/>
        </p:nvSpPr>
        <p:spPr>
          <a:xfrm>
            <a:off x="440690" y="635000"/>
            <a:ext cx="50292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Event Source Mapping with Polling Invocation</a:t>
            </a:r>
            <a:endParaRPr lang="pt-PT" altLang="en-US" sz="2000" b="1" dirty="0">
              <a:solidFill>
                <a:schemeClr val="bg1"/>
              </a:solidFill>
            </a:endParaRPr>
          </a:p>
        </p:txBody>
      </p:sp>
      <p:sp>
        <p:nvSpPr>
          <p:cNvPr id="2" name="Text Box 1"/>
          <p:cNvSpPr txBox="1"/>
          <p:nvPr/>
        </p:nvSpPr>
        <p:spPr>
          <a:xfrm>
            <a:off x="391160" y="808990"/>
            <a:ext cx="10780395" cy="5446395"/>
          </a:xfrm>
          <a:prstGeom prst="rect">
            <a:avLst/>
          </a:prstGeom>
          <a:noFill/>
        </p:spPr>
        <p:txBody>
          <a:bodyPr wrap="square" rtlCol="0" anchor="t">
            <a:spAutoFit/>
          </a:bodyPr>
          <a:p>
            <a:pPr marL="171450" indent="-171450" algn="l">
              <a:buFont typeface="Arial" panose="02080604020202020204" pitchFamily="34" charset="0"/>
              <a:buChar char="•"/>
            </a:pPr>
            <a:r>
              <a:rPr sz="1200" b="1">
                <a:solidFill>
                  <a:schemeClr val="bg1"/>
                </a:solidFill>
              </a:rPr>
              <a:t>Pool-Based invocation</a:t>
            </a:r>
            <a:r>
              <a:rPr sz="1200">
                <a:solidFill>
                  <a:schemeClr val="bg1"/>
                </a:solidFill>
              </a:rPr>
              <a:t> model allows us to integrate with AWS Stream and Queue</a:t>
            </a:r>
            <a:r>
              <a:rPr lang="pt-PT" sz="1200">
                <a:solidFill>
                  <a:schemeClr val="bg1"/>
                </a:solidFill>
              </a:rPr>
              <a:t> </a:t>
            </a:r>
            <a:r>
              <a:rPr sz="1200">
                <a:solidFill>
                  <a:schemeClr val="bg1"/>
                </a:solidFill>
              </a:rPr>
              <a:t>based services.</a:t>
            </a:r>
            <a:endParaRPr sz="1200">
              <a:solidFill>
                <a:schemeClr val="bg1"/>
              </a:solidFill>
            </a:endParaRPr>
          </a:p>
          <a:p>
            <a:pPr marL="171450" indent="-171450" algn="l">
              <a:buFont typeface="Arial" panose="02080604020202020204" pitchFamily="34" charset="0"/>
              <a:buChar char="•"/>
            </a:pPr>
            <a:endParaRPr sz="1200">
              <a:solidFill>
                <a:schemeClr val="bg1"/>
              </a:solidFill>
            </a:endParaRPr>
          </a:p>
          <a:p>
            <a:pPr indent="0" algn="l">
              <a:buFont typeface="Arial" panose="02080604020202020204" pitchFamily="34" charset="0"/>
              <a:buNone/>
            </a:pPr>
            <a:endParaRPr sz="1200">
              <a:solidFill>
                <a:schemeClr val="bg1"/>
              </a:solidFill>
            </a:endParaRPr>
          </a:p>
          <a:p>
            <a:pPr marL="171450" indent="-171450" algn="l">
              <a:buFont typeface="Arial" panose="02080604020202020204" pitchFamily="34" charset="0"/>
              <a:buChar char="•"/>
            </a:pPr>
            <a:r>
              <a:rPr sz="1200">
                <a:solidFill>
                  <a:schemeClr val="bg1"/>
                </a:solidFill>
              </a:rPr>
              <a:t>Lambda will poll from the AWS SQS or Kinesis streams, retrieve records, and invoke</a:t>
            </a:r>
            <a:r>
              <a:rPr lang="pt-PT" sz="1200">
                <a:solidFill>
                  <a:schemeClr val="bg1"/>
                </a:solidFill>
              </a:rPr>
              <a:t> </a:t>
            </a:r>
            <a:r>
              <a:rPr sz="1200">
                <a:solidFill>
                  <a:schemeClr val="bg1"/>
                </a:solidFill>
              </a:rPr>
              <a:t>functions.</a:t>
            </a:r>
            <a:endParaRPr sz="1200">
              <a:solidFill>
                <a:schemeClr val="bg1"/>
              </a:solidFill>
            </a:endParaRPr>
          </a:p>
          <a:p>
            <a:pPr marL="171450" indent="-171450" algn="l"/>
            <a:endParaRPr sz="1200">
              <a:solidFill>
                <a:schemeClr val="bg1"/>
              </a:solidFill>
            </a:endParaRPr>
          </a:p>
          <a:p>
            <a:pPr algn="l"/>
            <a:endParaRPr sz="1200">
              <a:solidFill>
                <a:schemeClr val="bg1"/>
              </a:solidFill>
            </a:endParaRPr>
          </a:p>
          <a:p>
            <a:pPr marL="171450" indent="-171450" algn="l">
              <a:buFont typeface="Arial" panose="02080604020202020204" pitchFamily="34" charset="0"/>
              <a:buChar char="•"/>
            </a:pPr>
            <a:r>
              <a:rPr sz="1200">
                <a:solidFill>
                  <a:schemeClr val="bg1"/>
                </a:solidFill>
              </a:rPr>
              <a:t>Data stream or queue are read in batches,</a:t>
            </a:r>
            <a:endParaRPr sz="1200">
              <a:solidFill>
                <a:schemeClr val="bg1"/>
              </a:solidFill>
            </a:endParaRPr>
          </a:p>
          <a:p>
            <a:pPr marL="171450" indent="-171450" algn="l">
              <a:buFont typeface="Arial" panose="02080604020202020204" pitchFamily="34" charset="0"/>
              <a:buChar char="•"/>
            </a:pPr>
            <a:r>
              <a:rPr sz="1200">
                <a:solidFill>
                  <a:schemeClr val="bg1"/>
                </a:solidFill>
              </a:rPr>
              <a:t>The function receives multiple items when execute function.</a:t>
            </a:r>
            <a:endParaRPr sz="1200">
              <a:solidFill>
                <a:schemeClr val="bg1"/>
              </a:solidFill>
            </a:endParaRPr>
          </a:p>
          <a:p>
            <a:pPr marL="171450" indent="-171450" algn="l">
              <a:buFont typeface="Arial" panose="02080604020202020204" pitchFamily="34" charset="0"/>
              <a:buChar char="•"/>
            </a:pPr>
            <a:r>
              <a:rPr sz="1200">
                <a:solidFill>
                  <a:schemeClr val="bg1"/>
                </a:solidFill>
              </a:rPr>
              <a:t>Batch sizes can configure according to service types</a:t>
            </a:r>
            <a:endParaRPr sz="1200">
              <a:solidFill>
                <a:schemeClr val="bg1"/>
              </a:solidFill>
            </a:endParaRPr>
          </a:p>
          <a:p>
            <a:pPr marL="171450" indent="-171450"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marL="171450" indent="-171450" algn="l">
              <a:buFont typeface="Arial" panose="02080604020202020204" pitchFamily="34" charset="0"/>
              <a:buChar char="•"/>
            </a:pPr>
            <a:endParaRPr sz="1200">
              <a:solidFill>
                <a:schemeClr val="bg1"/>
              </a:solidFill>
            </a:endParaRPr>
          </a:p>
          <a:p>
            <a:pPr marL="171450" indent="-171450" algn="l">
              <a:buFont typeface="Arial" panose="02080604020202020204" pitchFamily="34" charset="0"/>
              <a:buChar char="•"/>
            </a:pPr>
            <a:r>
              <a:rPr sz="1200">
                <a:solidFill>
                  <a:schemeClr val="bg1"/>
                </a:solidFill>
              </a:rPr>
              <a:t>SQS + Lambda</a:t>
            </a:r>
            <a:endParaRPr sz="1200">
              <a:solidFill>
                <a:schemeClr val="bg1"/>
              </a:solidFill>
            </a:endParaRPr>
          </a:p>
          <a:p>
            <a:pPr marL="171450" indent="-171450" algn="l">
              <a:buFont typeface="Arial" panose="02080604020202020204" pitchFamily="34" charset="0"/>
              <a:buChar char="•"/>
            </a:pPr>
            <a:r>
              <a:rPr sz="1200">
                <a:solidFill>
                  <a:schemeClr val="bg1"/>
                </a:solidFill>
              </a:rPr>
              <a:t>Stream based processing with DynamoDB Streams + Lambda</a:t>
            </a:r>
            <a:endParaRPr sz="1200">
              <a:solidFill>
                <a:schemeClr val="bg1"/>
              </a:solidFill>
            </a:endParaRPr>
          </a:p>
          <a:p>
            <a:pPr marL="171450" indent="-171450" algn="l">
              <a:buFont typeface="Arial" panose="02080604020202020204" pitchFamily="34" charset="0"/>
              <a:buChar char="•"/>
            </a:pPr>
            <a:r>
              <a:rPr sz="1200">
                <a:solidFill>
                  <a:schemeClr val="bg1"/>
                </a:solidFill>
              </a:rPr>
              <a:t>Triggered AWS services of Event Source Mapping invocation; Amazon Kinesis,</a:t>
            </a:r>
            <a:endParaRPr sz="1200">
              <a:solidFill>
                <a:schemeClr val="bg1"/>
              </a:solidFill>
            </a:endParaRPr>
          </a:p>
          <a:p>
            <a:pPr marL="171450" indent="-171450" algn="l">
              <a:buFont typeface="Arial" panose="02080604020202020204" pitchFamily="34" charset="0"/>
              <a:buChar char="•"/>
            </a:pPr>
            <a:r>
              <a:rPr sz="1200">
                <a:solidFill>
                  <a:schemeClr val="bg1"/>
                </a:solidFill>
              </a:rPr>
              <a:t>DynamoDB, Simple Queue Service (SQS)</a:t>
            </a:r>
            <a:endParaRPr sz="1200">
              <a:solidFill>
                <a:schemeClr val="bg1"/>
              </a:solidFill>
            </a:endParaRPr>
          </a:p>
        </p:txBody>
      </p:sp>
      <p:sp>
        <p:nvSpPr>
          <p:cNvPr id="49" name="Rectangle 48"/>
          <p:cNvSpPr/>
          <p:nvPr/>
        </p:nvSpPr>
        <p:spPr>
          <a:xfrm>
            <a:off x="4027170" y="265684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208192" y="418311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81058" y="3324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1745" y="34147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980295" y="4234180"/>
            <a:ext cx="11341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4" name="Straight Arrow Connector 23"/>
          <p:cNvCxnSpPr/>
          <p:nvPr/>
        </p:nvCxnSpPr>
        <p:spPr>
          <a:xfrm>
            <a:off x="5561330" y="3709670"/>
            <a:ext cx="94996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860" y="3376930"/>
            <a:ext cx="886460" cy="709295"/>
          </a:xfrm>
          <a:prstGeom prst="rect">
            <a:avLst/>
          </a:prstGeom>
        </p:spPr>
      </p:pic>
      <p:cxnSp>
        <p:nvCxnSpPr>
          <p:cNvPr id="6" name="Straight Arrow Connector 5"/>
          <p:cNvCxnSpPr/>
          <p:nvPr/>
        </p:nvCxnSpPr>
        <p:spPr>
          <a:xfrm>
            <a:off x="3027680" y="369252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4184650"/>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Add Item</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into Queue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303520" y="2983865"/>
            <a:ext cx="13919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6160" y="2931160"/>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TextBox 22"/>
          <p:cNvSpPr txBox="1">
            <a:spLocks noChangeArrowheads="1"/>
          </p:cNvSpPr>
          <p:nvPr/>
        </p:nvSpPr>
        <p:spPr bwMode="auto">
          <a:xfrm>
            <a:off x="4572635" y="4060825"/>
            <a:ext cx="10852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SQS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714875" y="3324225"/>
            <a:ext cx="736600" cy="736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p:cNvSpPr txBox="1">
            <a:spLocks noChangeArrowheads="1"/>
          </p:cNvSpPr>
          <p:nvPr/>
        </p:nvSpPr>
        <p:spPr bwMode="auto">
          <a:xfrm>
            <a:off x="8363463" y="400208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8" name="Graphic 2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8555034" y="35464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352030" y="377380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112885" y="3791585"/>
            <a:ext cx="94996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7772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624840" y="1600200"/>
            <a:ext cx="4627880" cy="398780"/>
          </a:xfrm>
          <a:prstGeom prst="rect">
            <a:avLst/>
          </a:prstGeom>
          <a:noFill/>
        </p:spPr>
        <p:txBody>
          <a:bodyPr wrap="square" rtlCol="0">
            <a:spAutoFit/>
          </a:bodyPr>
          <a:p>
            <a:pPr algn="l"/>
            <a:r>
              <a:rPr lang="en-US" sz="1000" b="1">
                <a:solidFill>
                  <a:schemeClr val="bg1"/>
                </a:solidFill>
              </a:rPr>
              <a:t>Semana 3-4: AWS Cognito</a:t>
            </a:r>
            <a:r>
              <a:rPr lang="pt-PT" altLang="en-US" sz="1000" b="1">
                <a:solidFill>
                  <a:schemeClr val="bg1"/>
                </a:solidFill>
              </a:rPr>
              <a:t>, </a:t>
            </a:r>
            <a:r>
              <a:rPr lang="en-US" sz="1000" b="1">
                <a:solidFill>
                  <a:schemeClr val="bg1"/>
                </a:solidFill>
              </a:rPr>
              <a:t>AWS CloudWatch</a:t>
            </a:r>
            <a:r>
              <a:rPr lang="pt-PT" altLang="en-US" sz="1000" b="1">
                <a:solidFill>
                  <a:schemeClr val="bg1"/>
                </a:solidFill>
              </a:rPr>
              <a:t>  </a:t>
            </a:r>
            <a:r>
              <a:rPr lang="en-US" sz="1000" b="1">
                <a:solidFill>
                  <a:schemeClr val="bg1"/>
                </a:solidFill>
              </a:rPr>
              <a:t>AWS CloudFormation</a:t>
            </a:r>
            <a:endParaRPr lang="en-US"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656590" y="2363470"/>
            <a:ext cx="4602480" cy="398780"/>
          </a:xfrm>
          <a:prstGeom prst="rect">
            <a:avLst/>
          </a:prstGeom>
          <a:noFill/>
        </p:spPr>
        <p:txBody>
          <a:bodyPr wrap="square" rtlCol="0">
            <a:spAutoFit/>
          </a:bodyPr>
          <a:p>
            <a:pPr algn="l"/>
            <a:r>
              <a:rPr lang="en-US" sz="1000" b="1">
                <a:solidFill>
                  <a:schemeClr val="bg1"/>
                </a:solidFill>
              </a:rPr>
              <a:t>Semana 5-6: Avanços em Serverless AWS</a:t>
            </a:r>
            <a:r>
              <a:rPr lang="pt-PT" altLang="en-US" sz="1000" b="1">
                <a:solidFill>
                  <a:schemeClr val="bg1"/>
                </a:solidFill>
              </a:rPr>
              <a:t> </a:t>
            </a:r>
            <a:r>
              <a:rPr lang="en-US" sz="1000" b="1">
                <a:solidFill>
                  <a:schemeClr val="bg1"/>
                </a:solidFill>
              </a:rPr>
              <a:t>Casos de uso de Serverless AWS</a:t>
            </a:r>
            <a:r>
              <a:rPr lang="pt-PT" altLang="en-US" sz="1000" b="1">
                <a:solidFill>
                  <a:schemeClr val="bg1"/>
                </a:solidFill>
              </a:rPr>
              <a:t> </a:t>
            </a:r>
            <a:r>
              <a:rPr lang="en-US" sz="1000" b="1">
                <a:solidFill>
                  <a:schemeClr val="bg1"/>
                </a:solidFill>
              </a:rPr>
              <a:t>Projetos de Serverless</a:t>
            </a:r>
            <a:endParaRPr lang="en-US"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656590" y="3061335"/>
            <a:ext cx="4537075" cy="398780"/>
          </a:xfrm>
          <a:prstGeom prst="rect">
            <a:avLst/>
          </a:prstGeom>
          <a:noFill/>
        </p:spPr>
        <p:txBody>
          <a:bodyPr wrap="none" rtlCol="0">
            <a:spAutoFit/>
          </a:bodyPr>
          <a:p>
            <a:pPr algn="l"/>
            <a:r>
              <a:rPr lang="en-US" sz="1000" b="1">
                <a:solidFill>
                  <a:schemeClr val="bg1"/>
                </a:solidFill>
              </a:rPr>
              <a:t>Projetos pessoais:</a:t>
            </a:r>
            <a:r>
              <a:rPr lang="pt-PT" altLang="en-US" sz="1000" b="1">
                <a:solidFill>
                  <a:schemeClr val="bg1"/>
                </a:solidFill>
              </a:rPr>
              <a:t> </a:t>
            </a:r>
            <a:r>
              <a:rPr lang="en-US" sz="1000" b="1">
                <a:solidFill>
                  <a:schemeClr val="bg1"/>
                </a:solidFill>
              </a:rPr>
              <a:t>Construção de aplicações Serverless AWS</a:t>
            </a:r>
            <a:endParaRPr lang="en-US" sz="1000" b="1">
              <a:solidFill>
                <a:schemeClr val="bg1"/>
              </a:solidFill>
            </a:endParaRPr>
          </a:p>
          <a:p>
            <a:pPr algn="l"/>
            <a:r>
              <a:rPr lang="en-US" sz="1000" b="1">
                <a:solidFill>
                  <a:schemeClr val="bg1"/>
                </a:solidFill>
              </a:rPr>
              <a:t>Recursos</a:t>
            </a:r>
            <a:endParaRPr lang="en-US"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607060" y="4333240"/>
            <a:ext cx="3116580" cy="245110"/>
          </a:xfrm>
          <a:prstGeom prst="rect">
            <a:avLst/>
          </a:prstGeom>
          <a:noFill/>
        </p:spPr>
        <p:txBody>
          <a:bodyPr wrap="none" rtlCol="0">
            <a:spAutoFit/>
          </a:bodyPr>
          <a:p>
            <a:pPr algn="l"/>
            <a:r>
              <a:rPr lang="en-US" sz="1000" b="1">
                <a:solidFill>
                  <a:schemeClr val="bg1"/>
                </a:solidFill>
              </a:rPr>
              <a:t>Documentação da AWS</a:t>
            </a:r>
            <a:r>
              <a:rPr lang="pt-PT" altLang="en-US" sz="1000" b="1">
                <a:solidFill>
                  <a:schemeClr val="bg1"/>
                </a:solidFill>
              </a:rPr>
              <a:t> </a:t>
            </a:r>
            <a:r>
              <a:rPr lang="en-US" sz="1000" b="1">
                <a:solidFill>
                  <a:schemeClr val="bg1"/>
                </a:solidFill>
              </a:rPr>
              <a:t>Tutoriais da AWS</a:t>
            </a:r>
            <a:endParaRPr lang="en-US" sz="1000" b="1">
              <a:solidFill>
                <a:schemeClr val="bg1"/>
              </a:solidFill>
            </a:endParaRPr>
          </a:p>
        </p:txBody>
      </p:sp>
      <p:sp>
        <p:nvSpPr>
          <p:cNvPr id="31" name="Text Box 30"/>
          <p:cNvSpPr txBox="1"/>
          <p:nvPr/>
        </p:nvSpPr>
        <p:spPr>
          <a:xfrm>
            <a:off x="452120" y="5102860"/>
            <a:ext cx="4838700" cy="1322070"/>
          </a:xfrm>
          <a:prstGeom prst="rect">
            <a:avLst/>
          </a:prstGeom>
          <a:noFill/>
        </p:spPr>
        <p:txBody>
          <a:bodyPr wrap="none" rtlCol="0">
            <a:spAutoFit/>
          </a:bodyPr>
          <a:p>
            <a:pPr algn="l"/>
            <a:r>
              <a:rPr lang="en-US" sz="1000" b="1">
                <a:solidFill>
                  <a:schemeClr val="bg1"/>
                </a:solidFill>
              </a:rPr>
              <a:t>Esta rotina pode ser adaptada de acordo com as necessidades e </a:t>
            </a:r>
            <a:endParaRPr lang="en-US" sz="1000" b="1">
              <a:solidFill>
                <a:schemeClr val="bg1"/>
              </a:solidFill>
            </a:endParaRPr>
          </a:p>
          <a:p>
            <a:pPr algn="l"/>
            <a:r>
              <a:rPr lang="en-US" sz="1000" b="1">
                <a:solidFill>
                  <a:schemeClr val="bg1"/>
                </a:solidFill>
              </a:rPr>
              <a:t>objetivos do aluno.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Por exemplo, alunos com experiência em desenvolvimento de </a:t>
            </a:r>
            <a:endParaRPr lang="en-US" sz="1000" b="1">
              <a:solidFill>
                <a:schemeClr val="bg1"/>
              </a:solidFill>
            </a:endParaRPr>
          </a:p>
          <a:p>
            <a:pPr algn="l"/>
            <a:r>
              <a:rPr lang="en-US" sz="1000" b="1">
                <a:solidFill>
                  <a:schemeClr val="bg1"/>
                </a:solidFill>
              </a:rPr>
              <a:t>software podem avançar mais rapidamente no conteúdo.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Alunos com menos experiência podem dedicar mais tempo ao </a:t>
            </a:r>
            <a:endParaRPr lang="en-US" sz="1000" b="1">
              <a:solidFill>
                <a:schemeClr val="bg1"/>
              </a:solidFill>
            </a:endParaRPr>
          </a:p>
          <a:p>
            <a:pPr algn="l"/>
            <a:r>
              <a:rPr lang="en-US" sz="1000" b="1">
                <a:solidFill>
                  <a:schemeClr val="bg1"/>
                </a:solidFill>
              </a:rPr>
              <a:t>estudo dos conceitos básicos.</a:t>
            </a:r>
            <a:endParaRPr lang="en-US" sz="1000" b="1">
              <a:solidFill>
                <a:schemeClr val="bg1"/>
              </a:solidFill>
            </a:endParaRPr>
          </a:p>
        </p:txBody>
      </p:sp>
      <p:sp>
        <p:nvSpPr>
          <p:cNvPr id="3" name="Text Box 2"/>
          <p:cNvSpPr txBox="1"/>
          <p:nvPr/>
        </p:nvSpPr>
        <p:spPr>
          <a:xfrm>
            <a:off x="607060" y="939165"/>
            <a:ext cx="3203575" cy="245110"/>
          </a:xfrm>
          <a:prstGeom prst="rect">
            <a:avLst/>
          </a:prstGeom>
          <a:noFill/>
        </p:spPr>
        <p:txBody>
          <a:bodyPr wrap="none" rtlCol="0">
            <a:spAutoFit/>
          </a:bodyPr>
          <a:p>
            <a:pPr algn="l"/>
            <a:r>
              <a:rPr lang="en-US" sz="1000" b="1">
                <a:solidFill>
                  <a:schemeClr val="bg1"/>
                </a:solidFill>
              </a:rPr>
              <a:t>Semana 1-2</a:t>
            </a:r>
            <a:r>
              <a:rPr lang="pt-PT" altLang="en-US" sz="1000" b="1">
                <a:solidFill>
                  <a:schemeClr val="bg1"/>
                </a:solidFill>
              </a:rPr>
              <a:t>: </a:t>
            </a:r>
            <a:r>
              <a:rPr lang="en-US" sz="1000" b="1">
                <a:solidFill>
                  <a:schemeClr val="bg1"/>
                </a:solidFill>
              </a:rPr>
              <a:t>Introdução a Serverless AWS</a:t>
            </a:r>
            <a:endParaRPr lang="en-US" sz="1000" b="1">
              <a:solidFill>
                <a:schemeClr val="bg1"/>
              </a:solidFill>
            </a:endParaRPr>
          </a:p>
        </p:txBody>
      </p:sp>
      <p:sp>
        <p:nvSpPr>
          <p:cNvPr id="4" name="Text Box 3"/>
          <p:cNvSpPr txBox="1"/>
          <p:nvPr/>
        </p:nvSpPr>
        <p:spPr>
          <a:xfrm>
            <a:off x="656590" y="3760470"/>
            <a:ext cx="3357880" cy="245110"/>
          </a:xfrm>
          <a:prstGeom prst="rect">
            <a:avLst/>
          </a:prstGeom>
          <a:noFill/>
        </p:spPr>
        <p:txBody>
          <a:bodyPr wrap="none" rtlCol="0">
            <a:spAutoFit/>
          </a:bodyPr>
          <a:p>
            <a:pPr algn="l"/>
            <a:r>
              <a:rPr lang="en-US" sz="1000" b="1">
                <a:solidFill>
                  <a:schemeClr val="bg1"/>
                </a:solidFill>
              </a:rPr>
              <a:t>Estudo autônomo:</a:t>
            </a:r>
            <a:r>
              <a:rPr lang="pt-PT" altLang="en-US" sz="1000" b="1">
                <a:solidFill>
                  <a:schemeClr val="bg1"/>
                </a:solidFill>
              </a:rPr>
              <a:t> </a:t>
            </a:r>
            <a:r>
              <a:rPr lang="en-US" sz="1000" b="1">
                <a:solidFill>
                  <a:schemeClr val="bg1"/>
                </a:solidFill>
              </a:rPr>
              <a:t>Leitura de documentação</a:t>
            </a:r>
            <a:endParaRPr lang="en-US"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894580" cy="1014730"/>
          </a:xfrm>
          <a:prstGeom prst="rect">
            <a:avLst/>
          </a:prstGeom>
          <a:noFill/>
        </p:spPr>
        <p:txBody>
          <a:bodyPr wrap="none" rtlCol="0">
            <a:spAutoFit/>
          </a:bodyPr>
          <a:p>
            <a:pPr algn="l"/>
            <a:r>
              <a:rPr lang="en-US" sz="1000" b="1">
                <a:solidFill>
                  <a:schemeClr val="bg1"/>
                </a:solidFill>
              </a:rPr>
              <a:t>Estabeleça metas realistas. Não tente aprender tudo de uma vez.</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Comece com os conceitos básicos e avance gradualmente.</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Crie um cronograma e cumpra-o. Ter um plano o ajudará a se </a:t>
            </a:r>
            <a:endParaRPr lang="en-US" sz="1000" b="1">
              <a:solidFill>
                <a:schemeClr val="bg1"/>
              </a:solidFill>
            </a:endParaRPr>
          </a:p>
          <a:p>
            <a:pPr algn="l"/>
            <a:r>
              <a:rPr lang="en-US" sz="1000" b="1">
                <a:solidFill>
                  <a:schemeClr val="bg1"/>
                </a:solidFill>
              </a:rPr>
              <a:t>manter motivado e no caminho certo.</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5175885" cy="1014730"/>
          </a:xfrm>
          <a:prstGeom prst="rect">
            <a:avLst/>
          </a:prstGeom>
          <a:noFill/>
        </p:spPr>
        <p:txBody>
          <a:bodyPr wrap="none" rtlCol="0">
            <a:spAutoFit/>
          </a:bodyPr>
          <a:p>
            <a:pPr algn="l"/>
            <a:r>
              <a:rPr lang="en-US" sz="1000" b="1">
                <a:solidFill>
                  <a:schemeClr val="bg1"/>
                </a:solidFill>
              </a:rPr>
              <a:t>Encontre um grupo de estudo. Trabalhar com outras pessoas </a:t>
            </a:r>
            <a:endParaRPr lang="en-US" sz="1000" b="1">
              <a:solidFill>
                <a:schemeClr val="bg1"/>
              </a:solidFill>
            </a:endParaRPr>
          </a:p>
          <a:p>
            <a:pPr algn="l"/>
            <a:r>
              <a:rPr lang="en-US" sz="1000" b="1">
                <a:solidFill>
                  <a:schemeClr val="bg1"/>
                </a:solidFill>
              </a:rPr>
              <a:t>pode ajudá-lo a aprender e resolver problemas.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Não tenha medo de pedir ajuda. Se você ficar preso em um conceito, </a:t>
            </a:r>
            <a:endParaRPr lang="en-US" sz="1000" b="1">
              <a:solidFill>
                <a:schemeClr val="bg1"/>
              </a:solidFill>
            </a:endParaRPr>
          </a:p>
          <a:p>
            <a:pPr algn="l"/>
            <a:r>
              <a:rPr lang="en-US" sz="1000" b="1">
                <a:solidFill>
                  <a:schemeClr val="bg1"/>
                </a:solidFill>
              </a:rPr>
              <a:t>não tenha medo de procurar ajuda do seu instrutor, de um amigo ou</a:t>
            </a:r>
            <a:endParaRPr lang="en-US" sz="1000" b="1">
              <a:solidFill>
                <a:schemeClr val="bg1"/>
              </a:solidFill>
            </a:endParaRPr>
          </a:p>
          <a:p>
            <a:pPr algn="l"/>
            <a:r>
              <a:rPr lang="en-US" sz="1000" b="1">
                <a:solidFill>
                  <a:schemeClr val="bg1"/>
                </a:solidFill>
              </a:rPr>
              <a:t> de um grupo de discussão online.</a:t>
            </a:r>
            <a:endParaRPr lang="en-US" sz="1000" b="1">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745"/>
            <a:ext cx="64858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Key concepts of Lambda Function Code</a:t>
            </a:r>
            <a:endParaRPr lang="pt-PT" altLang="en-US" sz="2000" b="1" dirty="0">
              <a:solidFill>
                <a:schemeClr val="bg1"/>
              </a:solidFill>
            </a:endParaRPr>
          </a:p>
        </p:txBody>
      </p:sp>
      <p:sp>
        <p:nvSpPr>
          <p:cNvPr id="2" name="Text Box 1"/>
          <p:cNvSpPr txBox="1"/>
          <p:nvPr/>
        </p:nvSpPr>
        <p:spPr>
          <a:xfrm>
            <a:off x="457835" y="1018540"/>
            <a:ext cx="5464175" cy="427672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Runtime</a:t>
            </a:r>
            <a:r>
              <a:rPr sz="1600">
                <a:solidFill>
                  <a:schemeClr val="bg1"/>
                </a:solidFill>
              </a:rPr>
              <a:t>: select the runtime as part of configuring the</a:t>
            </a:r>
            <a:r>
              <a:rPr lang="pt-PT" sz="1600">
                <a:solidFill>
                  <a:schemeClr val="bg1"/>
                </a:solidFill>
              </a:rPr>
              <a:t> </a:t>
            </a:r>
            <a:r>
              <a:rPr sz="1600">
                <a:solidFill>
                  <a:schemeClr val="bg1"/>
                </a:solidFill>
              </a:rPr>
              <a:t>function, and Lambda loads that runtime when </a:t>
            </a:r>
            <a:r>
              <a:rPr lang="pt-PT" sz="1600">
                <a:solidFill>
                  <a:schemeClr val="bg1"/>
                </a:solidFill>
              </a:rPr>
              <a:t>      </a:t>
            </a:r>
            <a:r>
              <a:rPr sz="1600">
                <a:solidFill>
                  <a:schemeClr val="bg1"/>
                </a:solidFill>
              </a:rPr>
              <a:t>initializing</a:t>
            </a:r>
            <a:r>
              <a:rPr lang="pt-PT" sz="1600">
                <a:solidFill>
                  <a:schemeClr val="bg1"/>
                </a:solidFill>
              </a:rPr>
              <a:t> </a:t>
            </a:r>
            <a:r>
              <a:rPr sz="1600">
                <a:solidFill>
                  <a:schemeClr val="bg1"/>
                </a:solidFill>
              </a:rPr>
              <a:t>the environment.</a:t>
            </a:r>
            <a:endParaRPr sz="1600">
              <a:solidFill>
                <a:schemeClr val="bg1"/>
              </a:solidFill>
            </a:endParaRPr>
          </a:p>
          <a:p>
            <a:pPr marL="285750" indent="-285750" algn="l"/>
            <a:endParaRPr sz="1600">
              <a:solidFill>
                <a:schemeClr val="bg1"/>
              </a:solidFill>
            </a:endParaRPr>
          </a:p>
          <a:p>
            <a:pPr indent="0" algn="l">
              <a:buFont typeface="Arial" panose="02080604020202020204" pitchFamily="34" charset="0"/>
              <a:buNone/>
            </a:pPr>
            <a:r>
              <a:rPr sz="1600" b="1">
                <a:solidFill>
                  <a:schemeClr val="bg1"/>
                </a:solidFill>
              </a:rPr>
              <a:t>Handler</a:t>
            </a:r>
            <a:r>
              <a:rPr sz="1600">
                <a:solidFill>
                  <a:schemeClr val="bg1"/>
                </a:solidFill>
              </a:rPr>
              <a:t>: function runs starting at the handler method.</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Function</a:t>
            </a:r>
            <a:r>
              <a:rPr sz="1600">
                <a:solidFill>
                  <a:schemeClr val="bg1"/>
                </a:solidFill>
              </a:rPr>
              <a:t>: is a resource that you can invoke to run your</a:t>
            </a:r>
            <a:r>
              <a:rPr lang="pt-PT" sz="1600">
                <a:solidFill>
                  <a:schemeClr val="bg1"/>
                </a:solidFill>
              </a:rPr>
              <a:t> </a:t>
            </a:r>
            <a:r>
              <a:rPr sz="1600">
                <a:solidFill>
                  <a:schemeClr val="bg1"/>
                </a:solidFill>
              </a:rPr>
              <a:t>code in Lambda.</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Trigger</a:t>
            </a:r>
            <a:r>
              <a:rPr sz="1600">
                <a:solidFill>
                  <a:schemeClr val="bg1"/>
                </a:solidFill>
              </a:rPr>
              <a:t>: is a resource or configuration that invokes a</a:t>
            </a:r>
            <a:endParaRPr sz="1600">
              <a:solidFill>
                <a:schemeClr val="bg1"/>
              </a:solidFill>
            </a:endParaRPr>
          </a:p>
          <a:p>
            <a:pPr algn="l"/>
            <a:r>
              <a:rPr sz="1600">
                <a:solidFill>
                  <a:schemeClr val="bg1"/>
                </a:solidFill>
              </a:rPr>
              <a:t>Lambda function.</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Event</a:t>
            </a:r>
            <a:r>
              <a:rPr sz="1600">
                <a:solidFill>
                  <a:schemeClr val="bg1"/>
                </a:solidFill>
              </a:rPr>
              <a:t>: is a JSON-formatted document that contains data</a:t>
            </a:r>
            <a:r>
              <a:rPr lang="pt-PT" sz="1600">
                <a:solidFill>
                  <a:schemeClr val="bg1"/>
                </a:solidFill>
              </a:rPr>
              <a:t> </a:t>
            </a:r>
            <a:r>
              <a:rPr sz="1600">
                <a:solidFill>
                  <a:schemeClr val="bg1"/>
                </a:solidFill>
              </a:rPr>
              <a:t>for a Lambda function to process.</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Execution environment</a:t>
            </a:r>
            <a:r>
              <a:rPr sz="1600">
                <a:solidFill>
                  <a:schemeClr val="bg1"/>
                </a:solidFill>
              </a:rPr>
              <a:t>: provides a secure and isolated</a:t>
            </a:r>
            <a:r>
              <a:rPr lang="pt-PT" sz="1600">
                <a:solidFill>
                  <a:schemeClr val="bg1"/>
                </a:solidFill>
              </a:rPr>
              <a:t> </a:t>
            </a:r>
            <a:r>
              <a:rPr sz="1600">
                <a:solidFill>
                  <a:schemeClr val="bg1"/>
                </a:solidFill>
              </a:rPr>
              <a:t>runtime environment for your Lambda function.</a:t>
            </a:r>
            <a:endParaRPr sz="1600">
              <a:solidFill>
                <a:schemeClr val="bg1"/>
              </a:solidFill>
            </a:endParaRPr>
          </a:p>
        </p:txBody>
      </p:sp>
      <p:sp>
        <p:nvSpPr>
          <p:cNvPr id="38" name="Rectangle 37"/>
          <p:cNvSpPr/>
          <p:nvPr/>
        </p:nvSpPr>
        <p:spPr>
          <a:xfrm>
            <a:off x="6031230" y="1088390"/>
            <a:ext cx="5565775" cy="511937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027262" y="1088073"/>
            <a:ext cx="381000" cy="381000"/>
          </a:xfrm>
          <a:prstGeom prst="rect">
            <a:avLst/>
          </a:prstGeom>
        </p:spPr>
      </p:pic>
      <p:sp>
        <p:nvSpPr>
          <p:cNvPr id="54" name="Rectangle 53"/>
          <p:cNvSpPr/>
          <p:nvPr/>
        </p:nvSpPr>
        <p:spPr>
          <a:xfrm>
            <a:off x="6789420" y="1414145"/>
            <a:ext cx="4387215"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9902"/>
                </a:solidFill>
                <a:latin typeface="Inter Light" panose="02000403000000020004" charset="0"/>
                <a:cs typeface="Inter Light" panose="02000403000000020004" charset="0"/>
              </a:rPr>
              <a:t>AWS Lambda Service</a:t>
            </a:r>
            <a:endParaRPr lang="pt-PT" altLang="en-US" sz="1200" dirty="0">
              <a:solidFill>
                <a:srgbClr val="FF9902"/>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040" y="142049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9368239" y="44418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29165" y="39624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3" name="TextBox 20"/>
          <p:cNvSpPr txBox="1">
            <a:spLocks noChangeArrowheads="1"/>
          </p:cNvSpPr>
          <p:nvPr/>
        </p:nvSpPr>
        <p:spPr bwMode="auto">
          <a:xfrm>
            <a:off x="7440295" y="4451350"/>
            <a:ext cx="1569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50786" y="39843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7345680" y="3394075"/>
            <a:ext cx="1758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940354" y="2936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9327599" y="341630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88525" y="2936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9388559" y="551878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49485" y="50393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966462" y="504441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409815" y="5505450"/>
            <a:ext cx="150304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EventBridge Rule </a:t>
            </a:r>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Scheduler</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8500110" y="419481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97570" y="530225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00110" y="305054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97570" y="3279140"/>
            <a:ext cx="111061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24270" y="2213610"/>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17"/>
          <p:cNvSpPr txBox="1">
            <a:spLocks noChangeArrowheads="1"/>
          </p:cNvSpPr>
          <p:nvPr/>
        </p:nvSpPr>
        <p:spPr bwMode="auto">
          <a:xfrm>
            <a:off x="6278880" y="1951990"/>
            <a:ext cx="5861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7" name="Rectangles 16"/>
          <p:cNvSpPr/>
          <p:nvPr/>
        </p:nvSpPr>
        <p:spPr>
          <a:xfrm>
            <a:off x="7309485" y="1821180"/>
            <a:ext cx="1318895" cy="669290"/>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 Box 17"/>
          <p:cNvSpPr txBox="1"/>
          <p:nvPr/>
        </p:nvSpPr>
        <p:spPr>
          <a:xfrm>
            <a:off x="7428865" y="1903730"/>
            <a:ext cx="1080770"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Lambda</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API</a:t>
            </a:r>
            <a:endParaRPr lang="pt-PT" altLang="en-US" sz="1200">
              <a:solidFill>
                <a:schemeClr val="bg1"/>
              </a:solidFill>
              <a:latin typeface="Inter Light" panose="02000403000000020004" charset="0"/>
              <a:cs typeface="Inter Light" panose="02000403000000020004" charset="0"/>
            </a:endParaRPr>
          </a:p>
        </p:txBody>
      </p:sp>
      <p:sp>
        <p:nvSpPr>
          <p:cNvPr id="22" name="Rectangles 21"/>
          <p:cNvSpPr/>
          <p:nvPr/>
        </p:nvSpPr>
        <p:spPr>
          <a:xfrm>
            <a:off x="9845675" y="1844040"/>
            <a:ext cx="1181735" cy="69913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9906000" y="1953260"/>
            <a:ext cx="1040765"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Function</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code</a:t>
            </a:r>
            <a:endParaRPr lang="pt-PT" altLang="en-US" sz="1200">
              <a:solidFill>
                <a:schemeClr val="bg1"/>
              </a:solidFill>
              <a:latin typeface="Inter Light" panose="02000403000000020004" charset="0"/>
              <a:cs typeface="Inter Light" panose="02000403000000020004" charset="0"/>
            </a:endParaRPr>
          </a:p>
        </p:txBody>
      </p:sp>
      <p:cxnSp>
        <p:nvCxnSpPr>
          <p:cNvPr id="21" name="Straight Arrow Connector 20"/>
          <p:cNvCxnSpPr/>
          <p:nvPr/>
        </p:nvCxnSpPr>
        <p:spPr>
          <a:xfrm>
            <a:off x="8745220" y="2244090"/>
            <a:ext cx="9759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s 23"/>
          <p:cNvSpPr/>
          <p:nvPr/>
        </p:nvSpPr>
        <p:spPr>
          <a:xfrm>
            <a:off x="440690" y="635000"/>
            <a:ext cx="52120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Key concepts of Lambda Function Code</a:t>
            </a:r>
            <a:endParaRPr lang="pt-PT" altLang="en-US" sz="2000" b="1" dirty="0">
              <a:solidFill>
                <a:schemeClr val="bg1"/>
              </a:solidFill>
            </a:endParaRPr>
          </a:p>
        </p:txBody>
      </p:sp>
      <p:sp>
        <p:nvSpPr>
          <p:cNvPr id="2" name="Text Box 1"/>
          <p:cNvSpPr txBox="1"/>
          <p:nvPr/>
        </p:nvSpPr>
        <p:spPr>
          <a:xfrm>
            <a:off x="372110" y="1151890"/>
            <a:ext cx="5464175" cy="378460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Layer:</a:t>
            </a:r>
            <a:r>
              <a:rPr sz="1600">
                <a:solidFill>
                  <a:schemeClr val="bg1"/>
                </a:solidFill>
              </a:rPr>
              <a:t> can contain libraries, a custom runtime, data, or</a:t>
            </a:r>
            <a:r>
              <a:rPr lang="pt-PT" sz="1600">
                <a:solidFill>
                  <a:schemeClr val="bg1"/>
                </a:solidFill>
              </a:rPr>
              <a:t> </a:t>
            </a:r>
            <a:r>
              <a:rPr sz="1600">
                <a:solidFill>
                  <a:schemeClr val="bg1"/>
                </a:solidFill>
              </a:rPr>
              <a:t>configuration files. Using layers reduces the size of uploaded</a:t>
            </a:r>
            <a:r>
              <a:rPr lang="pt-PT" sz="1600">
                <a:solidFill>
                  <a:schemeClr val="bg1"/>
                </a:solidFill>
              </a:rPr>
              <a:t> </a:t>
            </a:r>
            <a:r>
              <a:rPr sz="1600">
                <a:solidFill>
                  <a:schemeClr val="bg1"/>
                </a:solidFill>
              </a:rPr>
              <a:t>deployment archives and makes it faster to deploy your code.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Concurrency:</a:t>
            </a:r>
            <a:r>
              <a:rPr sz="1600">
                <a:solidFill>
                  <a:schemeClr val="bg1"/>
                </a:solidFill>
              </a:rPr>
              <a:t> is the number of requests that your function is</a:t>
            </a:r>
            <a:r>
              <a:rPr lang="pt-PT" sz="1600">
                <a:solidFill>
                  <a:schemeClr val="bg1"/>
                </a:solidFill>
              </a:rPr>
              <a:t> </a:t>
            </a:r>
            <a:r>
              <a:rPr sz="1600">
                <a:solidFill>
                  <a:schemeClr val="bg1"/>
                </a:solidFill>
              </a:rPr>
              <a:t>serving at any given time. When your function is invoked,</a:t>
            </a:r>
            <a:r>
              <a:rPr lang="pt-PT" sz="1600">
                <a:solidFill>
                  <a:schemeClr val="bg1"/>
                </a:solidFill>
              </a:rPr>
              <a:t> </a:t>
            </a:r>
            <a:r>
              <a:rPr sz="1600">
                <a:solidFill>
                  <a:schemeClr val="bg1"/>
                </a:solidFill>
              </a:rPr>
              <a:t>Lambda provisions an instance of it to process the event.</a:t>
            </a:r>
            <a:r>
              <a:rPr lang="pt-PT" sz="1600">
                <a:solidFill>
                  <a:schemeClr val="bg1"/>
                </a:solidFill>
              </a:rPr>
              <a:t> </a:t>
            </a:r>
            <a:r>
              <a:rPr sz="1600">
                <a:solidFill>
                  <a:schemeClr val="bg1"/>
                </a:solidFill>
              </a:rPr>
              <a:t>When the function code finishes running, it can handle</a:t>
            </a:r>
            <a:r>
              <a:rPr lang="pt-PT" sz="1600">
                <a:solidFill>
                  <a:schemeClr val="bg1"/>
                </a:solidFill>
              </a:rPr>
              <a:t> </a:t>
            </a:r>
            <a:r>
              <a:rPr sz="1600">
                <a:solidFill>
                  <a:schemeClr val="bg1"/>
                </a:solidFill>
              </a:rPr>
              <a:t>another request.</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Destination:</a:t>
            </a:r>
            <a:r>
              <a:rPr sz="1600">
                <a:solidFill>
                  <a:schemeClr val="bg1"/>
                </a:solidFill>
              </a:rPr>
              <a:t> is an AWS resource where Lambda can send</a:t>
            </a:r>
            <a:r>
              <a:rPr lang="pt-PT" sz="1600">
                <a:solidFill>
                  <a:schemeClr val="bg1"/>
                </a:solidFill>
              </a:rPr>
              <a:t> </a:t>
            </a:r>
            <a:r>
              <a:rPr sz="1600">
                <a:solidFill>
                  <a:schemeClr val="bg1"/>
                </a:solidFill>
              </a:rPr>
              <a:t>events from an asynchronous invocation. configure a</a:t>
            </a:r>
            <a:r>
              <a:rPr lang="pt-PT" sz="1600">
                <a:solidFill>
                  <a:schemeClr val="bg1"/>
                </a:solidFill>
              </a:rPr>
              <a:t> </a:t>
            </a:r>
            <a:r>
              <a:rPr sz="1600">
                <a:solidFill>
                  <a:schemeClr val="bg1"/>
                </a:solidFill>
              </a:rPr>
              <a:t>destination for events that fail processing like setting DLQ for</a:t>
            </a:r>
            <a:r>
              <a:rPr lang="pt-PT" sz="1600">
                <a:solidFill>
                  <a:schemeClr val="bg1"/>
                </a:solidFill>
              </a:rPr>
              <a:t> </a:t>
            </a:r>
            <a:r>
              <a:rPr sz="1600">
                <a:solidFill>
                  <a:schemeClr val="bg1"/>
                </a:solidFill>
              </a:rPr>
              <a:t>Lambda fails.</a:t>
            </a:r>
            <a:endParaRPr sz="1600">
              <a:solidFill>
                <a:schemeClr val="bg1"/>
              </a:solidFill>
            </a:endParaRPr>
          </a:p>
        </p:txBody>
      </p:sp>
      <p:sp>
        <p:nvSpPr>
          <p:cNvPr id="38" name="Rectangle 37"/>
          <p:cNvSpPr/>
          <p:nvPr/>
        </p:nvSpPr>
        <p:spPr>
          <a:xfrm>
            <a:off x="6031230" y="1231265"/>
            <a:ext cx="5565775" cy="511937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027262" y="1230948"/>
            <a:ext cx="381000" cy="381000"/>
          </a:xfrm>
          <a:prstGeom prst="rect">
            <a:avLst/>
          </a:prstGeom>
        </p:spPr>
      </p:pic>
      <p:sp>
        <p:nvSpPr>
          <p:cNvPr id="54" name="Rectangle 53"/>
          <p:cNvSpPr/>
          <p:nvPr/>
        </p:nvSpPr>
        <p:spPr>
          <a:xfrm>
            <a:off x="6789420" y="1557020"/>
            <a:ext cx="4387215"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9902"/>
                </a:solidFill>
                <a:latin typeface="Inter Light" panose="02000403000000020004" charset="0"/>
                <a:cs typeface="Inter Light" panose="02000403000000020004" charset="0"/>
              </a:rPr>
              <a:t>AWS Lambda Service</a:t>
            </a:r>
            <a:endParaRPr lang="pt-PT" altLang="en-US" sz="1200" dirty="0">
              <a:solidFill>
                <a:srgbClr val="FF9902"/>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040" y="156337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9368239" y="458470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29165" y="41052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3" name="TextBox 20"/>
          <p:cNvSpPr txBox="1">
            <a:spLocks noChangeArrowheads="1"/>
          </p:cNvSpPr>
          <p:nvPr/>
        </p:nvSpPr>
        <p:spPr bwMode="auto">
          <a:xfrm>
            <a:off x="7440295" y="4594225"/>
            <a:ext cx="1569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50786" y="412718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7345680" y="3536950"/>
            <a:ext cx="1758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940354" y="3079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9327599" y="355917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88525" y="3079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9388559" y="566166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49485" y="51822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966462" y="5187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409815" y="5648325"/>
            <a:ext cx="150304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EventBridge Rule </a:t>
            </a:r>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Scheduler</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8500110" y="433768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97570" y="544512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00110" y="319341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97570" y="3422015"/>
            <a:ext cx="111061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24270" y="2356485"/>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17"/>
          <p:cNvSpPr txBox="1">
            <a:spLocks noChangeArrowheads="1"/>
          </p:cNvSpPr>
          <p:nvPr/>
        </p:nvSpPr>
        <p:spPr bwMode="auto">
          <a:xfrm>
            <a:off x="6278880" y="2094865"/>
            <a:ext cx="5861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7" name="Rectangles 16"/>
          <p:cNvSpPr/>
          <p:nvPr/>
        </p:nvSpPr>
        <p:spPr>
          <a:xfrm>
            <a:off x="7309485" y="1964055"/>
            <a:ext cx="1318895" cy="669290"/>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 Box 17"/>
          <p:cNvSpPr txBox="1"/>
          <p:nvPr/>
        </p:nvSpPr>
        <p:spPr>
          <a:xfrm>
            <a:off x="7428865" y="2046605"/>
            <a:ext cx="1080770"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Lambda</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API</a:t>
            </a:r>
            <a:endParaRPr lang="pt-PT" altLang="en-US" sz="1200">
              <a:solidFill>
                <a:schemeClr val="bg1"/>
              </a:solidFill>
              <a:latin typeface="Inter Light" panose="02000403000000020004" charset="0"/>
              <a:cs typeface="Inter Light" panose="02000403000000020004" charset="0"/>
            </a:endParaRPr>
          </a:p>
        </p:txBody>
      </p:sp>
      <p:sp>
        <p:nvSpPr>
          <p:cNvPr id="22" name="Rectangles 21"/>
          <p:cNvSpPr/>
          <p:nvPr/>
        </p:nvSpPr>
        <p:spPr>
          <a:xfrm>
            <a:off x="9845675" y="1986915"/>
            <a:ext cx="1181735" cy="69913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9906000" y="2096135"/>
            <a:ext cx="1040765"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Function</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code</a:t>
            </a:r>
            <a:endParaRPr lang="pt-PT" altLang="en-US" sz="1200">
              <a:solidFill>
                <a:schemeClr val="bg1"/>
              </a:solidFill>
              <a:latin typeface="Inter Light" panose="02000403000000020004" charset="0"/>
              <a:cs typeface="Inter Light" panose="02000403000000020004" charset="0"/>
            </a:endParaRPr>
          </a:p>
        </p:txBody>
      </p:sp>
      <p:cxnSp>
        <p:nvCxnSpPr>
          <p:cNvPr id="21" name="Straight Arrow Connector 20"/>
          <p:cNvCxnSpPr/>
          <p:nvPr/>
        </p:nvCxnSpPr>
        <p:spPr>
          <a:xfrm>
            <a:off x="8745220" y="2386965"/>
            <a:ext cx="9759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Rectangles 23"/>
          <p:cNvSpPr/>
          <p:nvPr/>
        </p:nvSpPr>
        <p:spPr>
          <a:xfrm>
            <a:off x="440690" y="635000"/>
            <a:ext cx="52120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1"/>
          <p:cNvSpPr>
            <a:spLocks noGrp="1"/>
          </p:cNvSpPr>
          <p:nvPr/>
        </p:nvSpPr>
        <p:spPr>
          <a:xfrm>
            <a:off x="345440" y="207645"/>
            <a:ext cx="725678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Execution Environment Lifecycle</a:t>
            </a:r>
            <a:endParaRPr lang="pt-PT" altLang="en-US" sz="2000" b="1" dirty="0">
              <a:solidFill>
                <a:schemeClr val="bg1"/>
              </a:solidFill>
            </a:endParaRPr>
          </a:p>
        </p:txBody>
      </p:sp>
      <p:sp>
        <p:nvSpPr>
          <p:cNvPr id="27" name="Text Box 26"/>
          <p:cNvSpPr txBox="1"/>
          <p:nvPr/>
        </p:nvSpPr>
        <p:spPr>
          <a:xfrm>
            <a:off x="4457065" y="3742055"/>
            <a:ext cx="4302125" cy="368300"/>
          </a:xfrm>
          <a:prstGeom prst="rect">
            <a:avLst/>
          </a:prstGeom>
          <a:noFill/>
        </p:spPr>
        <p:txBody>
          <a:bodyPr wrap="square" rtlCol="0" anchor="t">
            <a:spAutoFit/>
          </a:bodyPr>
          <a:p>
            <a:r>
              <a:rPr lang="pt-PT" altLang="en-US">
                <a:solidFill>
                  <a:schemeClr val="bg1"/>
                </a:solidFill>
              </a:rPr>
              <a:t>Lifecycle</a:t>
            </a:r>
            <a:r>
              <a:rPr lang="en-US">
                <a:solidFill>
                  <a:schemeClr val="bg1"/>
                </a:solidFill>
              </a:rPr>
              <a:t> </a:t>
            </a:r>
            <a:r>
              <a:rPr lang="pt-PT" altLang="en-US">
                <a:solidFill>
                  <a:schemeClr val="bg1"/>
                </a:solidFill>
              </a:rPr>
              <a:t>Lambda Execution</a:t>
            </a:r>
            <a:endParaRPr lang="pt-PT" altLang="en-US">
              <a:solidFill>
                <a:schemeClr val="bg1"/>
              </a:solidFill>
            </a:endParaRPr>
          </a:p>
        </p:txBody>
      </p:sp>
      <p:cxnSp>
        <p:nvCxnSpPr>
          <p:cNvPr id="28" name="Straight Arrow Connector 27"/>
          <p:cNvCxnSpPr/>
          <p:nvPr/>
        </p:nvCxnSpPr>
        <p:spPr>
          <a:xfrm>
            <a:off x="624840" y="4260850"/>
            <a:ext cx="11028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angles 28"/>
          <p:cNvSpPr/>
          <p:nvPr/>
        </p:nvSpPr>
        <p:spPr>
          <a:xfrm>
            <a:off x="649605" y="45459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699770" y="4667250"/>
            <a:ext cx="1224915" cy="521970"/>
          </a:xfrm>
          <a:prstGeom prst="rect">
            <a:avLst/>
          </a:prstGeom>
          <a:noFill/>
        </p:spPr>
        <p:txBody>
          <a:bodyPr wrap="square" rtlCol="0" anchor="t">
            <a:spAutoFit/>
          </a:bodyPr>
          <a:p>
            <a:pPr algn="ctr"/>
            <a:r>
              <a:rPr lang="pt-PT" altLang="en-US" sz="1400">
                <a:solidFill>
                  <a:schemeClr val="bg1"/>
                </a:solidFill>
              </a:rPr>
              <a:t>Extension</a:t>
            </a:r>
            <a:endParaRPr lang="pt-PT" alt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1" name="Rectangles 30"/>
          <p:cNvSpPr/>
          <p:nvPr/>
        </p:nvSpPr>
        <p:spPr>
          <a:xfrm>
            <a:off x="2097405" y="45510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2147570" y="4678045"/>
            <a:ext cx="1224915" cy="521970"/>
          </a:xfrm>
          <a:prstGeom prst="rect">
            <a:avLst/>
          </a:prstGeom>
          <a:noFill/>
        </p:spPr>
        <p:txBody>
          <a:bodyPr wrap="square" rtlCol="0" anchor="t">
            <a:spAutoFit/>
          </a:bodyPr>
          <a:p>
            <a:pPr algn="ctr"/>
            <a:r>
              <a:rPr lang="pt-PT" altLang="en-US" sz="1400">
                <a:solidFill>
                  <a:schemeClr val="bg1"/>
                </a:solidFill>
              </a:rPr>
              <a:t>Runtime</a:t>
            </a:r>
            <a:endParaRPr 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4" name="Text Box 33"/>
          <p:cNvSpPr txBox="1"/>
          <p:nvPr/>
        </p:nvSpPr>
        <p:spPr>
          <a:xfrm>
            <a:off x="3585210" y="4672965"/>
            <a:ext cx="1040765" cy="521970"/>
          </a:xfrm>
          <a:prstGeom prst="rect">
            <a:avLst/>
          </a:prstGeom>
          <a:noFill/>
        </p:spPr>
        <p:txBody>
          <a:bodyPr wrap="square" rtlCol="0" anchor="t">
            <a:spAutoFit/>
          </a:bodyPr>
          <a:p>
            <a:pPr algn="ctr"/>
            <a:r>
              <a:rPr lang="pt-PT" altLang="en-US" sz="1400">
                <a:solidFill>
                  <a:schemeClr val="bg1"/>
                </a:solidFill>
              </a:rPr>
              <a:t>Function</a:t>
            </a:r>
            <a:endParaRPr 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7" name="Rectangles 36"/>
          <p:cNvSpPr/>
          <p:nvPr/>
        </p:nvSpPr>
        <p:spPr>
          <a:xfrm>
            <a:off x="7127875" y="45345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 Box 38"/>
          <p:cNvSpPr txBox="1"/>
          <p:nvPr/>
        </p:nvSpPr>
        <p:spPr>
          <a:xfrm>
            <a:off x="7122160" y="4799965"/>
            <a:ext cx="1457960" cy="306705"/>
          </a:xfrm>
          <a:prstGeom prst="rect">
            <a:avLst/>
          </a:prstGeom>
          <a:noFill/>
        </p:spPr>
        <p:txBody>
          <a:bodyPr wrap="square" rtlCol="0" anchor="t">
            <a:spAutoFit/>
          </a:bodyPr>
          <a:p>
            <a:pPr algn="ctr"/>
            <a:r>
              <a:rPr lang="pt-PT" sz="1400">
                <a:solidFill>
                  <a:schemeClr val="bg1"/>
                </a:solidFill>
              </a:rPr>
              <a:t>Invoke</a:t>
            </a:r>
            <a:endParaRPr lang="pt-PT" sz="1400">
              <a:solidFill>
                <a:schemeClr val="bg1"/>
              </a:solidFill>
            </a:endParaRPr>
          </a:p>
        </p:txBody>
      </p:sp>
      <p:cxnSp>
        <p:nvCxnSpPr>
          <p:cNvPr id="43" name="Straight Arrow Connector 42"/>
          <p:cNvCxnSpPr/>
          <p:nvPr/>
        </p:nvCxnSpPr>
        <p:spPr>
          <a:xfrm>
            <a:off x="617220" y="5715635"/>
            <a:ext cx="412623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 Box 43"/>
          <p:cNvSpPr txBox="1"/>
          <p:nvPr/>
        </p:nvSpPr>
        <p:spPr>
          <a:xfrm>
            <a:off x="1888490" y="5810250"/>
            <a:ext cx="1457960" cy="306705"/>
          </a:xfrm>
          <a:prstGeom prst="rect">
            <a:avLst/>
          </a:prstGeom>
          <a:noFill/>
        </p:spPr>
        <p:txBody>
          <a:bodyPr wrap="square" rtlCol="0" anchor="t">
            <a:spAutoFit/>
          </a:bodyPr>
          <a:p>
            <a:pPr algn="ctr"/>
            <a:r>
              <a:rPr lang="pt-PT" altLang="en-US" sz="1400">
                <a:solidFill>
                  <a:schemeClr val="bg1"/>
                </a:solidFill>
              </a:rPr>
              <a:t>Init</a:t>
            </a:r>
            <a:endParaRPr lang="pt-PT" altLang="en-US" sz="1400">
              <a:solidFill>
                <a:schemeClr val="bg1"/>
              </a:solidFill>
            </a:endParaRPr>
          </a:p>
        </p:txBody>
      </p:sp>
      <p:sp>
        <p:nvSpPr>
          <p:cNvPr id="45" name="Text Box 44"/>
          <p:cNvSpPr txBox="1"/>
          <p:nvPr/>
        </p:nvSpPr>
        <p:spPr>
          <a:xfrm>
            <a:off x="5497195" y="588581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sp>
        <p:nvSpPr>
          <p:cNvPr id="57" name="Text Box 56"/>
          <p:cNvSpPr txBox="1"/>
          <p:nvPr/>
        </p:nvSpPr>
        <p:spPr>
          <a:xfrm>
            <a:off x="7171690" y="587502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sp>
        <p:nvSpPr>
          <p:cNvPr id="61" name="Rectangles 60"/>
          <p:cNvSpPr/>
          <p:nvPr/>
        </p:nvSpPr>
        <p:spPr>
          <a:xfrm>
            <a:off x="5497195" y="4556760"/>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 name="Text Box 61"/>
          <p:cNvSpPr txBox="1"/>
          <p:nvPr/>
        </p:nvSpPr>
        <p:spPr>
          <a:xfrm>
            <a:off x="5489575" y="4813300"/>
            <a:ext cx="1457960" cy="306705"/>
          </a:xfrm>
          <a:prstGeom prst="rect">
            <a:avLst/>
          </a:prstGeom>
          <a:noFill/>
        </p:spPr>
        <p:txBody>
          <a:bodyPr wrap="square" rtlCol="0" anchor="t">
            <a:spAutoFit/>
          </a:bodyPr>
          <a:p>
            <a:pPr algn="ctr"/>
            <a:r>
              <a:rPr lang="pt-PT" sz="1400">
                <a:solidFill>
                  <a:schemeClr val="bg1"/>
                </a:solidFill>
              </a:rPr>
              <a:t>Invoke</a:t>
            </a:r>
            <a:endParaRPr lang="pt-PT" sz="1400">
              <a:solidFill>
                <a:schemeClr val="bg1"/>
              </a:solidFill>
            </a:endParaRPr>
          </a:p>
        </p:txBody>
      </p:sp>
      <p:sp>
        <p:nvSpPr>
          <p:cNvPr id="66" name="Rectangles 65"/>
          <p:cNvSpPr/>
          <p:nvPr/>
        </p:nvSpPr>
        <p:spPr>
          <a:xfrm>
            <a:off x="3538855" y="455422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67" name="Straight Arrow Connector 66"/>
          <p:cNvCxnSpPr/>
          <p:nvPr/>
        </p:nvCxnSpPr>
        <p:spPr>
          <a:xfrm>
            <a:off x="5489575" y="5699760"/>
            <a:ext cx="145796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171690" y="5702935"/>
            <a:ext cx="145796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9" name="Rectangles 68"/>
          <p:cNvSpPr/>
          <p:nvPr/>
        </p:nvSpPr>
        <p:spPr>
          <a:xfrm>
            <a:off x="8878570" y="457708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 name="Text Box 69"/>
          <p:cNvSpPr txBox="1"/>
          <p:nvPr/>
        </p:nvSpPr>
        <p:spPr>
          <a:xfrm>
            <a:off x="8928735" y="4698365"/>
            <a:ext cx="1224915" cy="521970"/>
          </a:xfrm>
          <a:prstGeom prst="rect">
            <a:avLst/>
          </a:prstGeom>
          <a:noFill/>
        </p:spPr>
        <p:txBody>
          <a:bodyPr wrap="square" rtlCol="0" anchor="t">
            <a:spAutoFit/>
          </a:bodyPr>
          <a:p>
            <a:pPr algn="ctr"/>
            <a:r>
              <a:rPr lang="pt-PT" altLang="en-US" sz="1400">
                <a:solidFill>
                  <a:schemeClr val="bg1"/>
                </a:solidFill>
                <a:sym typeface="+mn-ea"/>
              </a:rPr>
              <a:t>Runtime</a:t>
            </a:r>
            <a:endParaRPr lang="pt-PT" altLang="en-US" sz="1400">
              <a:solidFill>
                <a:schemeClr val="bg1"/>
              </a:solidFill>
            </a:endParaRPr>
          </a:p>
          <a:p>
            <a:pPr algn="ctr"/>
            <a:r>
              <a:rPr lang="pt-PT" altLang="en-US" sz="1400">
                <a:solidFill>
                  <a:schemeClr val="bg1"/>
                </a:solidFill>
              </a:rPr>
              <a:t>Shutdown</a:t>
            </a:r>
            <a:endParaRPr lang="pt-PT" altLang="en-US" sz="1400">
              <a:solidFill>
                <a:schemeClr val="bg1"/>
              </a:solidFill>
            </a:endParaRPr>
          </a:p>
        </p:txBody>
      </p:sp>
      <p:sp>
        <p:nvSpPr>
          <p:cNvPr id="71" name="Rectangles 70"/>
          <p:cNvSpPr/>
          <p:nvPr/>
        </p:nvSpPr>
        <p:spPr>
          <a:xfrm>
            <a:off x="10310495" y="457708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 name="Text Box 71"/>
          <p:cNvSpPr txBox="1"/>
          <p:nvPr/>
        </p:nvSpPr>
        <p:spPr>
          <a:xfrm>
            <a:off x="10360660" y="4698365"/>
            <a:ext cx="1224915" cy="521970"/>
          </a:xfrm>
          <a:prstGeom prst="rect">
            <a:avLst/>
          </a:prstGeom>
          <a:noFill/>
        </p:spPr>
        <p:txBody>
          <a:bodyPr wrap="square" rtlCol="0" anchor="t">
            <a:spAutoFit/>
          </a:bodyPr>
          <a:p>
            <a:pPr algn="ctr"/>
            <a:r>
              <a:rPr lang="pt-PT" altLang="en-US" sz="1400">
                <a:solidFill>
                  <a:schemeClr val="bg1"/>
                </a:solidFill>
              </a:rPr>
              <a:t>Extension</a:t>
            </a:r>
            <a:endParaRPr lang="pt-PT" altLang="en-US" sz="1400">
              <a:solidFill>
                <a:schemeClr val="bg1"/>
              </a:solidFill>
            </a:endParaRPr>
          </a:p>
          <a:p>
            <a:pPr algn="ctr"/>
            <a:r>
              <a:rPr lang="pt-PT" altLang="en-US" sz="1400">
                <a:solidFill>
                  <a:schemeClr val="bg1"/>
                </a:solidFill>
                <a:sym typeface="+mn-ea"/>
              </a:rPr>
              <a:t>Shutdown</a:t>
            </a:r>
            <a:endParaRPr lang="pt-PT" altLang="en-US" sz="1400">
              <a:solidFill>
                <a:schemeClr val="bg1"/>
              </a:solidFill>
            </a:endParaRPr>
          </a:p>
        </p:txBody>
      </p:sp>
      <p:cxnSp>
        <p:nvCxnSpPr>
          <p:cNvPr id="73" name="Straight Arrow Connector 72"/>
          <p:cNvCxnSpPr/>
          <p:nvPr/>
        </p:nvCxnSpPr>
        <p:spPr>
          <a:xfrm flipV="1">
            <a:off x="8928735" y="5699760"/>
            <a:ext cx="2724785" cy="5715"/>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4" name="Text Box 73"/>
          <p:cNvSpPr txBox="1"/>
          <p:nvPr/>
        </p:nvSpPr>
        <p:spPr>
          <a:xfrm>
            <a:off x="9508490" y="5885815"/>
            <a:ext cx="1457960" cy="306705"/>
          </a:xfrm>
          <a:prstGeom prst="rect">
            <a:avLst/>
          </a:prstGeom>
          <a:noFill/>
        </p:spPr>
        <p:txBody>
          <a:bodyPr wrap="square" rtlCol="0" anchor="t">
            <a:spAutoFit/>
          </a:bodyPr>
          <a:p>
            <a:pPr algn="ctr"/>
            <a:r>
              <a:rPr lang="pt-PT" altLang="en-US" sz="1400">
                <a:solidFill>
                  <a:schemeClr val="bg1"/>
                </a:solidFill>
                <a:sym typeface="+mn-ea"/>
              </a:rPr>
              <a:t>Shutdown</a:t>
            </a:r>
            <a:endParaRPr lang="en-US" sz="1400">
              <a:solidFill>
                <a:schemeClr val="bg1"/>
              </a:solidFill>
            </a:endParaRPr>
          </a:p>
        </p:txBody>
      </p:sp>
      <p:sp>
        <p:nvSpPr>
          <p:cNvPr id="75" name="Text Box 74"/>
          <p:cNvSpPr txBox="1"/>
          <p:nvPr/>
        </p:nvSpPr>
        <p:spPr>
          <a:xfrm>
            <a:off x="521335" y="800735"/>
            <a:ext cx="3063875" cy="233807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Init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3 main tasks; Extension, Runtime and Funtion init. Ends when the runtime and all extensions are ready.</a:t>
            </a:r>
            <a:endParaRPr lang="en-US">
              <a:solidFill>
                <a:schemeClr val="bg1"/>
              </a:solidFill>
            </a:endParaRPr>
          </a:p>
          <a:p>
            <a:pPr algn="l"/>
            <a:r>
              <a:rPr lang="en-US">
                <a:solidFill>
                  <a:schemeClr val="bg1"/>
                </a:solidFill>
              </a:rPr>
              <a:t>Limited to 10 seconds. If not complete, Lambda retries the Init phase.</a:t>
            </a:r>
            <a:endParaRPr lang="en-US">
              <a:solidFill>
                <a:schemeClr val="bg1"/>
              </a:solidFill>
            </a:endParaRPr>
          </a:p>
        </p:txBody>
      </p:sp>
      <p:sp>
        <p:nvSpPr>
          <p:cNvPr id="76" name="Text Box 75"/>
          <p:cNvSpPr txBox="1"/>
          <p:nvPr/>
        </p:nvSpPr>
        <p:spPr>
          <a:xfrm>
            <a:off x="4114800" y="872490"/>
            <a:ext cx="4100195" cy="206121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Invoke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Lambda invokes the function handler. Lambda prepares to handle another function invocation. Timeout setting</a:t>
            </a:r>
            <a:endParaRPr lang="en-US">
              <a:solidFill>
                <a:schemeClr val="bg1"/>
              </a:solidFill>
            </a:endParaRPr>
          </a:p>
          <a:p>
            <a:pPr algn="l"/>
            <a:r>
              <a:rPr lang="en-US">
                <a:solidFill>
                  <a:schemeClr val="bg1"/>
                </a:solidFill>
              </a:rPr>
              <a:t>limits the duration of the entire Invoke phase. Next API request invokes another function.</a:t>
            </a:r>
            <a:endParaRPr lang="en-US">
              <a:solidFill>
                <a:schemeClr val="bg1"/>
              </a:solidFill>
            </a:endParaRPr>
          </a:p>
        </p:txBody>
      </p:sp>
      <p:sp>
        <p:nvSpPr>
          <p:cNvPr id="77" name="Text Box 76"/>
          <p:cNvSpPr txBox="1"/>
          <p:nvPr/>
        </p:nvSpPr>
        <p:spPr>
          <a:xfrm>
            <a:off x="8521700" y="818515"/>
            <a:ext cx="3209290" cy="233807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Shutdown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Happens if the Lambda function doesn't receive any invocations. Lambda shuts down the runtime, removes the</a:t>
            </a:r>
            <a:r>
              <a:rPr lang="pt-PT" altLang="en-US">
                <a:solidFill>
                  <a:schemeClr val="bg1"/>
                </a:solidFill>
              </a:rPr>
              <a:t> </a:t>
            </a:r>
            <a:r>
              <a:rPr lang="en-US">
                <a:solidFill>
                  <a:schemeClr val="bg1"/>
                </a:solidFill>
              </a:rPr>
              <a:t>environment. Lambda sends a Shutdown event to each extension.</a:t>
            </a:r>
            <a:endParaRPr lang="en-US">
              <a:solidFill>
                <a:schemeClr val="bg1"/>
              </a:solidFill>
            </a:endParaRPr>
          </a:p>
        </p:txBody>
      </p:sp>
      <p:cxnSp>
        <p:nvCxnSpPr>
          <p:cNvPr id="78" name="Straight Connector 77"/>
          <p:cNvCxnSpPr/>
          <p:nvPr/>
        </p:nvCxnSpPr>
        <p:spPr>
          <a:xfrm>
            <a:off x="3805555" y="118300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279765" y="1243330"/>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Rectangles 5"/>
          <p:cNvSpPr/>
          <p:nvPr/>
        </p:nvSpPr>
        <p:spPr>
          <a:xfrm>
            <a:off x="5100320" y="6449695"/>
            <a:ext cx="67964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5105400" y="6487160"/>
            <a:ext cx="6944995" cy="306705"/>
          </a:xfrm>
          <a:prstGeom prst="rect">
            <a:avLst/>
          </a:prstGeom>
          <a:noFill/>
        </p:spPr>
        <p:txBody>
          <a:bodyPr wrap="square" rtlCol="0" anchor="t">
            <a:spAutoFit/>
          </a:bodyPr>
          <a:p>
            <a:r>
              <a:rPr lang="en-US" sz="1400">
                <a:solidFill>
                  <a:schemeClr val="bg1"/>
                </a:solidFill>
              </a:rPr>
              <a:t>https://docs.aws.amazon.com/lambda/latest/dg/lambda-runtime-environment.html</a:t>
            </a:r>
            <a:endParaRPr lang="en-US" sz="1400">
              <a:solidFill>
                <a:schemeClr val="bg1"/>
              </a:solidFill>
            </a:endParaRPr>
          </a:p>
        </p:txBody>
      </p:sp>
      <p:sp>
        <p:nvSpPr>
          <p:cNvPr id="24" name="Rectangles 23"/>
          <p:cNvSpPr/>
          <p:nvPr/>
        </p:nvSpPr>
        <p:spPr>
          <a:xfrm>
            <a:off x="440690" y="635000"/>
            <a:ext cx="539496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1"/>
          <p:cNvSpPr>
            <a:spLocks noGrp="1"/>
          </p:cNvSpPr>
          <p:nvPr/>
        </p:nvSpPr>
        <p:spPr>
          <a:xfrm>
            <a:off x="345440" y="160020"/>
            <a:ext cx="293370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Reducing Cold Start</a:t>
            </a:r>
            <a:endParaRPr lang="pt-PT" altLang="en-US" sz="2000" b="1" dirty="0">
              <a:solidFill>
                <a:schemeClr val="bg1"/>
              </a:solidFill>
            </a:endParaRPr>
          </a:p>
        </p:txBody>
      </p:sp>
      <p:sp>
        <p:nvSpPr>
          <p:cNvPr id="24" name="Title 1"/>
          <p:cNvSpPr>
            <a:spLocks noGrp="1"/>
          </p:cNvSpPr>
          <p:nvPr/>
        </p:nvSpPr>
        <p:spPr>
          <a:xfrm>
            <a:off x="360045" y="675005"/>
            <a:ext cx="1888490" cy="347980"/>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1600" b="1">
                <a:solidFill>
                  <a:srgbClr val="527FFF"/>
                </a:solidFill>
                <a:sym typeface="+mn-ea"/>
              </a:rPr>
              <a:t>SNAPSTART</a:t>
            </a:r>
            <a:endParaRPr lang="en-US" altLang="en-US" sz="1600" b="1" dirty="0">
              <a:solidFill>
                <a:srgbClr val="527FFF"/>
              </a:solidFill>
              <a:sym typeface="+mn-ea"/>
            </a:endParaRPr>
          </a:p>
        </p:txBody>
      </p:sp>
      <p:sp>
        <p:nvSpPr>
          <p:cNvPr id="27" name="Text Box 26"/>
          <p:cNvSpPr txBox="1"/>
          <p:nvPr/>
        </p:nvSpPr>
        <p:spPr>
          <a:xfrm>
            <a:off x="4457065" y="1532255"/>
            <a:ext cx="2540000" cy="368300"/>
          </a:xfrm>
          <a:prstGeom prst="rect">
            <a:avLst/>
          </a:prstGeom>
          <a:noFill/>
        </p:spPr>
        <p:txBody>
          <a:bodyPr wrap="square" rtlCol="0" anchor="t">
            <a:spAutoFit/>
          </a:bodyPr>
          <a:p>
            <a:r>
              <a:rPr lang="en-US">
                <a:solidFill>
                  <a:schemeClr val="bg1"/>
                </a:solidFill>
              </a:rPr>
              <a:t>Init during deployment</a:t>
            </a:r>
            <a:endParaRPr lang="en-US">
              <a:solidFill>
                <a:schemeClr val="bg1"/>
              </a:solidFill>
            </a:endParaRPr>
          </a:p>
        </p:txBody>
      </p:sp>
      <p:cxnSp>
        <p:nvCxnSpPr>
          <p:cNvPr id="28" name="Straight Arrow Connector 27"/>
          <p:cNvCxnSpPr/>
          <p:nvPr/>
        </p:nvCxnSpPr>
        <p:spPr>
          <a:xfrm>
            <a:off x="624840" y="2051050"/>
            <a:ext cx="10520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angles 28"/>
          <p:cNvSpPr/>
          <p:nvPr/>
        </p:nvSpPr>
        <p:spPr>
          <a:xfrm>
            <a:off x="973455" y="23361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23620" y="2371725"/>
            <a:ext cx="1224915" cy="737235"/>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Execution</a:t>
            </a:r>
            <a:endParaRPr lang="en-US" sz="1400">
              <a:solidFill>
                <a:schemeClr val="bg1"/>
              </a:solidFill>
            </a:endParaRPr>
          </a:p>
          <a:p>
            <a:pPr algn="ctr"/>
            <a:r>
              <a:rPr lang="en-US" sz="1400">
                <a:solidFill>
                  <a:schemeClr val="bg1"/>
                </a:solidFill>
              </a:rPr>
              <a:t>Environment</a:t>
            </a:r>
            <a:endParaRPr lang="en-US" sz="1400">
              <a:solidFill>
                <a:schemeClr val="bg1"/>
              </a:solidFill>
            </a:endParaRPr>
          </a:p>
        </p:txBody>
      </p:sp>
      <p:sp>
        <p:nvSpPr>
          <p:cNvPr id="31" name="Rectangles 30"/>
          <p:cNvSpPr/>
          <p:nvPr/>
        </p:nvSpPr>
        <p:spPr>
          <a:xfrm>
            <a:off x="2421255" y="23412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2471420" y="2468245"/>
            <a:ext cx="1224915" cy="521970"/>
          </a:xfrm>
          <a:prstGeom prst="rect">
            <a:avLst/>
          </a:prstGeom>
          <a:noFill/>
        </p:spPr>
        <p:txBody>
          <a:bodyPr wrap="square" rtlCol="0" anchor="t">
            <a:spAutoFit/>
          </a:bodyPr>
          <a:p>
            <a:pPr algn="ctr"/>
            <a:r>
              <a:rPr lang="en-US" sz="1400">
                <a:solidFill>
                  <a:schemeClr val="bg1"/>
                </a:solidFill>
              </a:rPr>
              <a:t>Download</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33" name="Rectangles 32"/>
          <p:cNvSpPr/>
          <p:nvPr/>
        </p:nvSpPr>
        <p:spPr>
          <a:xfrm>
            <a:off x="3848735" y="233616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3909060" y="2463165"/>
            <a:ext cx="1040765" cy="521970"/>
          </a:xfrm>
          <a:prstGeom prst="rect">
            <a:avLst/>
          </a:prstGeom>
          <a:noFill/>
        </p:spPr>
        <p:txBody>
          <a:bodyPr wrap="square" rtlCol="0" anchor="t">
            <a:spAutoFit/>
          </a:bodyPr>
          <a:p>
            <a:pPr algn="ctr"/>
            <a:r>
              <a:rPr lang="en-US" sz="1400">
                <a:solidFill>
                  <a:schemeClr val="bg1"/>
                </a:solidFill>
              </a:rPr>
              <a:t>Start</a:t>
            </a:r>
            <a:endParaRPr lang="en-US" sz="1400">
              <a:solidFill>
                <a:schemeClr val="bg1"/>
              </a:solidFill>
            </a:endParaRPr>
          </a:p>
          <a:p>
            <a:pPr algn="ctr"/>
            <a:r>
              <a:rPr lang="en-US" sz="1400">
                <a:solidFill>
                  <a:schemeClr val="bg1"/>
                </a:solidFill>
              </a:rPr>
              <a:t>Runtime</a:t>
            </a:r>
            <a:endParaRPr lang="en-US" sz="1400">
              <a:solidFill>
                <a:schemeClr val="bg1"/>
              </a:solidFill>
            </a:endParaRPr>
          </a:p>
        </p:txBody>
      </p:sp>
      <p:sp>
        <p:nvSpPr>
          <p:cNvPr id="35" name="Rectangles 34"/>
          <p:cNvSpPr/>
          <p:nvPr/>
        </p:nvSpPr>
        <p:spPr>
          <a:xfrm>
            <a:off x="5162550" y="2329815"/>
            <a:ext cx="239141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5400675" y="2347595"/>
            <a:ext cx="1958975" cy="737235"/>
          </a:xfrm>
          <a:prstGeom prst="rect">
            <a:avLst/>
          </a:prstGeom>
          <a:noFill/>
        </p:spPr>
        <p:txBody>
          <a:bodyPr wrap="square" rtlCol="0" anchor="t">
            <a:spAutoFit/>
          </a:bodyPr>
          <a:p>
            <a:pPr algn="ctr"/>
            <a:r>
              <a:rPr lang="en-US" sz="1400">
                <a:solidFill>
                  <a:schemeClr val="bg1"/>
                </a:solidFill>
              </a:rPr>
              <a:t>Initialize</a:t>
            </a:r>
            <a:endParaRPr lang="en-US" sz="1400">
              <a:solidFill>
                <a:schemeClr val="bg1"/>
              </a:solidFill>
            </a:endParaRPr>
          </a:p>
          <a:p>
            <a:pPr algn="ctr"/>
            <a:r>
              <a:rPr lang="en-US" sz="1400">
                <a:solidFill>
                  <a:schemeClr val="bg1"/>
                </a:solidFill>
              </a:rPr>
              <a:t>Function</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37" name="Rectangles 36"/>
          <p:cNvSpPr/>
          <p:nvPr/>
        </p:nvSpPr>
        <p:spPr>
          <a:xfrm>
            <a:off x="7727950" y="23247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 Box 38"/>
          <p:cNvSpPr txBox="1"/>
          <p:nvPr/>
        </p:nvSpPr>
        <p:spPr>
          <a:xfrm>
            <a:off x="7722235" y="2342515"/>
            <a:ext cx="1457960" cy="737235"/>
          </a:xfrm>
          <a:prstGeom prst="rect">
            <a:avLst/>
          </a:prstGeom>
          <a:noFill/>
        </p:spPr>
        <p:txBody>
          <a:bodyPr wrap="square" rtlCol="0" anchor="t">
            <a:spAutoFit/>
          </a:bodyPr>
          <a:p>
            <a:pPr algn="ctr"/>
            <a:r>
              <a:rPr lang="en-US" sz="1400">
                <a:solidFill>
                  <a:schemeClr val="bg1"/>
                </a:solidFill>
              </a:rPr>
              <a:t>Pre</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40" name="Text Box 39"/>
          <p:cNvSpPr txBox="1"/>
          <p:nvPr/>
        </p:nvSpPr>
        <p:spPr>
          <a:xfrm>
            <a:off x="7818755" y="3279775"/>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sp>
        <p:nvSpPr>
          <p:cNvPr id="41" name="Rectangles 40"/>
          <p:cNvSpPr/>
          <p:nvPr/>
        </p:nvSpPr>
        <p:spPr>
          <a:xfrm>
            <a:off x="9417050" y="234378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9477375" y="2470785"/>
            <a:ext cx="1040765" cy="521970"/>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cxnSp>
        <p:nvCxnSpPr>
          <p:cNvPr id="43" name="Straight Arrow Connector 42"/>
          <p:cNvCxnSpPr/>
          <p:nvPr/>
        </p:nvCxnSpPr>
        <p:spPr>
          <a:xfrm>
            <a:off x="3696335" y="4100195"/>
            <a:ext cx="7449185"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 Box 43"/>
          <p:cNvSpPr txBox="1"/>
          <p:nvPr/>
        </p:nvSpPr>
        <p:spPr>
          <a:xfrm>
            <a:off x="5228590" y="4196080"/>
            <a:ext cx="1457960" cy="306705"/>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p:txBody>
      </p:sp>
      <p:sp>
        <p:nvSpPr>
          <p:cNvPr id="45" name="Text Box 44"/>
          <p:cNvSpPr txBox="1"/>
          <p:nvPr/>
        </p:nvSpPr>
        <p:spPr>
          <a:xfrm>
            <a:off x="7818755" y="419608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46" name="Straight Arrow Connector 45"/>
          <p:cNvCxnSpPr/>
          <p:nvPr/>
        </p:nvCxnSpPr>
        <p:spPr>
          <a:xfrm>
            <a:off x="3516630" y="5147945"/>
            <a:ext cx="1240155" cy="2095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3346450" y="4816475"/>
            <a:ext cx="1457960" cy="306705"/>
          </a:xfrm>
          <a:prstGeom prst="rect">
            <a:avLst/>
          </a:prstGeom>
          <a:noFill/>
        </p:spPr>
        <p:txBody>
          <a:bodyPr wrap="square" rtlCol="0" anchor="t">
            <a:spAutoFit/>
          </a:bodyPr>
          <a:p>
            <a:pPr algn="ctr"/>
            <a:r>
              <a:rPr lang="en-US" sz="1400">
                <a:solidFill>
                  <a:schemeClr val="bg1"/>
                </a:solidFill>
              </a:rPr>
              <a:t>first request</a:t>
            </a:r>
            <a:endParaRPr lang="en-US" sz="1400">
              <a:solidFill>
                <a:schemeClr val="bg1"/>
              </a:solidFill>
            </a:endParaRPr>
          </a:p>
        </p:txBody>
      </p:sp>
      <p:sp>
        <p:nvSpPr>
          <p:cNvPr id="48" name="Rectangles 47"/>
          <p:cNvSpPr/>
          <p:nvPr/>
        </p:nvSpPr>
        <p:spPr>
          <a:xfrm>
            <a:off x="6256655" y="4813300"/>
            <a:ext cx="1232535"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Text Box 48"/>
          <p:cNvSpPr txBox="1"/>
          <p:nvPr/>
        </p:nvSpPr>
        <p:spPr>
          <a:xfrm>
            <a:off x="6362700" y="4836160"/>
            <a:ext cx="1021080" cy="737235"/>
          </a:xfrm>
          <a:prstGeom prst="rect">
            <a:avLst/>
          </a:prstGeom>
          <a:noFill/>
        </p:spPr>
        <p:txBody>
          <a:bodyPr wrap="square" rtlCol="0" anchor="t">
            <a:spAutoFit/>
          </a:bodyPr>
          <a:p>
            <a:pPr algn="ctr"/>
            <a:r>
              <a:rPr lang="en-US" sz="1400">
                <a:solidFill>
                  <a:schemeClr val="bg1"/>
                </a:solidFill>
              </a:rPr>
              <a:t>Post</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50" name="Rectangles 49"/>
          <p:cNvSpPr/>
          <p:nvPr/>
        </p:nvSpPr>
        <p:spPr>
          <a:xfrm>
            <a:off x="4949825" y="4813300"/>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Text Box 50"/>
          <p:cNvSpPr txBox="1"/>
          <p:nvPr/>
        </p:nvSpPr>
        <p:spPr>
          <a:xfrm>
            <a:off x="5010150" y="4940300"/>
            <a:ext cx="1040765" cy="521970"/>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sp>
        <p:nvSpPr>
          <p:cNvPr id="52" name="Text Box 51"/>
          <p:cNvSpPr txBox="1"/>
          <p:nvPr/>
        </p:nvSpPr>
        <p:spPr>
          <a:xfrm>
            <a:off x="6144260" y="5660390"/>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cxnSp>
        <p:nvCxnSpPr>
          <p:cNvPr id="53" name="Straight Connector 52"/>
          <p:cNvCxnSpPr/>
          <p:nvPr/>
        </p:nvCxnSpPr>
        <p:spPr>
          <a:xfrm>
            <a:off x="7872730" y="410019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Rectangles 54"/>
          <p:cNvSpPr/>
          <p:nvPr/>
        </p:nvSpPr>
        <p:spPr>
          <a:xfrm>
            <a:off x="8094980" y="4881245"/>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Text Box 55"/>
          <p:cNvSpPr txBox="1"/>
          <p:nvPr/>
        </p:nvSpPr>
        <p:spPr>
          <a:xfrm>
            <a:off x="8155305" y="5008245"/>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57" name="Text Box 56"/>
          <p:cNvSpPr txBox="1"/>
          <p:nvPr/>
        </p:nvSpPr>
        <p:spPr>
          <a:xfrm>
            <a:off x="9606280" y="425513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58" name="Straight Connector 57"/>
          <p:cNvCxnSpPr/>
          <p:nvPr/>
        </p:nvCxnSpPr>
        <p:spPr>
          <a:xfrm>
            <a:off x="9660255" y="4100195"/>
            <a:ext cx="0" cy="191389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Rectangles 58"/>
          <p:cNvSpPr/>
          <p:nvPr/>
        </p:nvSpPr>
        <p:spPr>
          <a:xfrm>
            <a:off x="9882505" y="4889500"/>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9942830" y="5016500"/>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2" name="Rectangles 1"/>
          <p:cNvSpPr/>
          <p:nvPr/>
        </p:nvSpPr>
        <p:spPr>
          <a:xfrm>
            <a:off x="440690" y="520700"/>
            <a:ext cx="33832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Concurrency on AWS Lambda: Reserved and Provisioned</a:t>
            </a:r>
            <a:endParaRPr lang="pt-PT" altLang="en-US" sz="2000" b="1" dirty="0">
              <a:solidFill>
                <a:schemeClr val="bg1"/>
              </a:solidFill>
            </a:endParaRPr>
          </a:p>
        </p:txBody>
      </p:sp>
      <p:sp>
        <p:nvSpPr>
          <p:cNvPr id="2" name="Text Box 1"/>
          <p:cNvSpPr txBox="1"/>
          <p:nvPr/>
        </p:nvSpPr>
        <p:spPr>
          <a:xfrm>
            <a:off x="457835" y="1094740"/>
            <a:ext cx="7520940" cy="403098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Memory and Timeout Configuration Optimization</a:t>
            </a:r>
            <a:endParaRPr sz="1600" b="1">
              <a:solidFill>
                <a:schemeClr val="bg1"/>
              </a:solidFill>
            </a:endParaRPr>
          </a:p>
          <a:p>
            <a:pPr indent="0" algn="l">
              <a:buFont typeface="Arial" panose="02080604020202020204" pitchFamily="34" charset="0"/>
              <a:buNone/>
            </a:pPr>
            <a:r>
              <a:rPr sz="1600">
                <a:solidFill>
                  <a:schemeClr val="bg1"/>
                </a:solidFill>
              </a:rPr>
              <a:t>The memory setting determines how much CPU power will</a:t>
            </a:r>
            <a:r>
              <a:rPr lang="pt-PT" sz="1600">
                <a:solidFill>
                  <a:schemeClr val="bg1"/>
                </a:solidFill>
              </a:rPr>
              <a:t> </a:t>
            </a:r>
            <a:r>
              <a:rPr sz="1600">
                <a:solidFill>
                  <a:schemeClr val="bg1"/>
                </a:solidFill>
              </a:rPr>
              <a:t>receive for our lambda function. And higher CPU power</a:t>
            </a:r>
            <a:r>
              <a:rPr lang="pt-PT" sz="1600">
                <a:solidFill>
                  <a:schemeClr val="bg1"/>
                </a:solidFill>
              </a:rPr>
              <a:t> </a:t>
            </a:r>
            <a:r>
              <a:rPr sz="1600">
                <a:solidFill>
                  <a:schemeClr val="bg1"/>
                </a:solidFill>
              </a:rPr>
              <a:t>decrease the function execution time.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When function reaches to timeout value and not finished,</a:t>
            </a:r>
            <a:r>
              <a:rPr lang="pt-PT" sz="1600">
                <a:solidFill>
                  <a:schemeClr val="bg1"/>
                </a:solidFill>
              </a:rPr>
              <a:t> </a:t>
            </a:r>
            <a:r>
              <a:rPr sz="1600">
                <a:solidFill>
                  <a:schemeClr val="bg1"/>
                </a:solidFill>
              </a:rPr>
              <a:t>lambda forcibly stop the execution.</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Concurrency:</a:t>
            </a:r>
            <a:r>
              <a:rPr sz="1600">
                <a:solidFill>
                  <a:schemeClr val="bg1"/>
                </a:solidFill>
              </a:rPr>
              <a:t> The number of instances of your function that</a:t>
            </a:r>
            <a:r>
              <a:rPr lang="pt-PT" sz="1600">
                <a:solidFill>
                  <a:schemeClr val="bg1"/>
                </a:solidFill>
              </a:rPr>
              <a:t> </a:t>
            </a:r>
            <a:r>
              <a:rPr sz="1600">
                <a:solidFill>
                  <a:schemeClr val="bg1"/>
                </a:solidFill>
              </a:rPr>
              <a:t>are active.</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Reserved Concurrency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Provisioned Concurrency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When your function is invoked, </a:t>
            </a:r>
            <a:r>
              <a:rPr sz="1600" b="1">
                <a:solidFill>
                  <a:schemeClr val="bg1"/>
                </a:solidFill>
              </a:rPr>
              <a:t>Lambda allocates an</a:t>
            </a:r>
            <a:r>
              <a:rPr lang="pt-PT" sz="1600" b="1">
                <a:solidFill>
                  <a:schemeClr val="bg1"/>
                </a:solidFill>
              </a:rPr>
              <a:t> </a:t>
            </a:r>
            <a:r>
              <a:rPr sz="1600" b="1">
                <a:solidFill>
                  <a:schemeClr val="bg1"/>
                </a:solidFill>
              </a:rPr>
              <a:t>instance of it to process</a:t>
            </a:r>
            <a:r>
              <a:rPr sz="1600">
                <a:solidFill>
                  <a:schemeClr val="bg1"/>
                </a:solidFill>
              </a:rPr>
              <a:t> the incoming event.</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If the function is invoked again when the request is still being</a:t>
            </a:r>
            <a:r>
              <a:rPr lang="pt-PT" sz="1600">
                <a:solidFill>
                  <a:schemeClr val="bg1"/>
                </a:solidFill>
              </a:rPr>
              <a:t> </a:t>
            </a:r>
            <a:r>
              <a:rPr sz="1600">
                <a:solidFill>
                  <a:schemeClr val="bg1"/>
                </a:solidFill>
              </a:rPr>
              <a:t>processed, another instance is allocated, which increases the</a:t>
            </a:r>
            <a:r>
              <a:rPr lang="pt-PT" sz="1600">
                <a:solidFill>
                  <a:schemeClr val="bg1"/>
                </a:solidFill>
              </a:rPr>
              <a:t> </a:t>
            </a:r>
            <a:r>
              <a:rPr sz="1600">
                <a:solidFill>
                  <a:schemeClr val="bg1"/>
                </a:solidFill>
              </a:rPr>
              <a:t>function's concurrency.</a:t>
            </a:r>
            <a:endParaRPr sz="16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 y="0"/>
            <a:ext cx="12158345" cy="6858635"/>
          </a:xfrm>
          <a:prstGeom prst="rect">
            <a:avLst/>
          </a:prstGeom>
        </p:spPr>
      </p:pic>
      <p:sp>
        <p:nvSpPr>
          <p:cNvPr id="6" name="Rectangles 5"/>
          <p:cNvSpPr/>
          <p:nvPr/>
        </p:nvSpPr>
        <p:spPr>
          <a:xfrm>
            <a:off x="12065" y="-40005"/>
            <a:ext cx="52241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54610" y="2675890"/>
            <a:ext cx="4754880" cy="1487170"/>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Invoke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Lambda functions</a:t>
            </a:r>
            <a:endParaRPr lang="en-US" sz="480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 y="15367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408" y="1506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60020" y="975360"/>
            <a:ext cx="756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CLI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949325" y="970280"/>
            <a:ext cx="109474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LAMBDAS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204470"/>
            <a:ext cx="6323330" cy="398780"/>
          </a:xfrm>
          <a:prstGeom prst="rect">
            <a:avLst/>
          </a:prstGeom>
          <a:noFill/>
        </p:spPr>
        <p:txBody>
          <a:bodyPr wrap="none" rtlCol="0">
            <a:spAutoFit/>
          </a:bodyPr>
          <a:p>
            <a:pPr algn="l"/>
            <a:r>
              <a:rPr lang="pt-PT" altLang="en-US" sz="2000" b="1" dirty="0">
                <a:solidFill>
                  <a:schemeClr val="bg1"/>
                </a:solidFill>
                <a:sym typeface="+mn-ea"/>
              </a:rPr>
              <a:t>Invoke Lambda functions with the AWS CLI</a:t>
            </a:r>
            <a:endParaRPr lang="pt-PT" altLang="en-US" sz="2000" b="1" dirty="0">
              <a:solidFill>
                <a:schemeClr val="bg1"/>
              </a:solidFill>
              <a:sym typeface="+mn-ea"/>
            </a:endParaRPr>
          </a:p>
        </p:txBody>
      </p:sp>
      <p:sp>
        <p:nvSpPr>
          <p:cNvPr id="2" name="Text Box 1"/>
          <p:cNvSpPr txBox="1"/>
          <p:nvPr/>
        </p:nvSpPr>
        <p:spPr>
          <a:xfrm>
            <a:off x="321945" y="1139190"/>
            <a:ext cx="7098665" cy="4523105"/>
          </a:xfrm>
          <a:prstGeom prst="rect">
            <a:avLst/>
          </a:prstGeom>
          <a:noFill/>
        </p:spPr>
        <p:txBody>
          <a:bodyPr wrap="square" rtlCol="0">
            <a:spAutoFit/>
          </a:bodyPr>
          <a:p>
            <a:pPr indent="0" algn="l">
              <a:buFont typeface="Arial" panose="02080604020202020204" pitchFamily="34" charset="0"/>
              <a:buNone/>
            </a:pPr>
            <a:r>
              <a:rPr lang="en-US" sz="1600">
                <a:solidFill>
                  <a:schemeClr val="bg1"/>
                </a:solidFill>
                <a:sym typeface="+mn-ea"/>
              </a:rPr>
              <a:t>We can invoke Lambda functions directly using the</a:t>
            </a:r>
            <a:r>
              <a:rPr lang="pt-PT" altLang="en-US" sz="1600">
                <a:solidFill>
                  <a:schemeClr val="bg1"/>
                </a:solidFill>
                <a:sym typeface="+mn-ea"/>
              </a:rPr>
              <a:t>:</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Lambda console</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Lambda API</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AWS SDK</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AWS Command Line Interface (AWS CLI)</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r>
              <a:rPr lang="en-US" sz="1600" b="1">
                <a:solidFill>
                  <a:schemeClr val="bg1"/>
                </a:solidFill>
                <a:sym typeface="+mn-ea"/>
              </a:rPr>
              <a:t>Synchronous invocation</a:t>
            </a:r>
            <a:r>
              <a:rPr lang="en-US" sz="1600">
                <a:solidFill>
                  <a:schemeClr val="bg1"/>
                </a:solidFill>
                <a:sym typeface="+mn-ea"/>
              </a:rPr>
              <a:t>, you wait for the function to process the</a:t>
            </a:r>
            <a:endParaRPr lang="en-US" sz="1600">
              <a:solidFill>
                <a:schemeClr val="bg1"/>
              </a:solidFill>
              <a:sym typeface="+mn-ea"/>
            </a:endParaRPr>
          </a:p>
          <a:p>
            <a:pPr indent="0" algn="l">
              <a:buFont typeface="Arial" panose="02080604020202020204" pitchFamily="34" charset="0"/>
              <a:buNone/>
            </a:pPr>
            <a:r>
              <a:rPr lang="en-US" sz="1600">
                <a:solidFill>
                  <a:schemeClr val="bg1"/>
                </a:solidFill>
                <a:sym typeface="+mn-ea"/>
              </a:rPr>
              <a:t>event and return a response.</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r>
              <a:rPr lang="en-US" sz="1600" b="1">
                <a:solidFill>
                  <a:schemeClr val="bg1"/>
                </a:solidFill>
                <a:sym typeface="+mn-ea"/>
              </a:rPr>
              <a:t>Asynchronous invocation</a:t>
            </a:r>
            <a:r>
              <a:rPr lang="en-US" sz="1600">
                <a:solidFill>
                  <a:schemeClr val="bg1"/>
                </a:solidFill>
                <a:sym typeface="+mn-ea"/>
              </a:rPr>
              <a:t>, Lambda queues the event for</a:t>
            </a:r>
            <a:endParaRPr lang="en-US" sz="1600">
              <a:solidFill>
                <a:schemeClr val="bg1"/>
              </a:solidFill>
              <a:sym typeface="+mn-ea"/>
            </a:endParaRPr>
          </a:p>
          <a:p>
            <a:pPr indent="0" algn="l">
              <a:buFont typeface="Arial" panose="02080604020202020204" pitchFamily="34" charset="0"/>
              <a:buNone/>
            </a:pPr>
            <a:r>
              <a:rPr lang="en-US" sz="1600">
                <a:solidFill>
                  <a:schemeClr val="bg1"/>
                </a:solidFill>
                <a:sym typeface="+mn-ea"/>
              </a:rPr>
              <a:t>processing and returns a response immediately.</a:t>
            </a:r>
            <a:endParaRPr lang="en-US"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35650" y="229298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7427595" y="1821815"/>
            <a:ext cx="406463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7420452" y="1821498"/>
            <a:ext cx="381000" cy="381000"/>
          </a:xfrm>
          <a:prstGeom prst="rect">
            <a:avLst/>
          </a:prstGeom>
        </p:spPr>
      </p:pic>
      <p:sp>
        <p:nvSpPr>
          <p:cNvPr id="5" name="TextBox 34"/>
          <p:cNvSpPr txBox="1"/>
          <p:nvPr/>
        </p:nvSpPr>
        <p:spPr>
          <a:xfrm>
            <a:off x="9211742" y="315187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4608" y="22931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5465242" y="315187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a:off x="6645275" y="2767330"/>
            <a:ext cx="28365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7838440" y="24396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Invoke Sync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Rectangles 6"/>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175895"/>
            <a:ext cx="6496050" cy="398780"/>
          </a:xfrm>
          <a:prstGeom prst="rect">
            <a:avLst/>
          </a:prstGeom>
          <a:noFill/>
        </p:spPr>
        <p:txBody>
          <a:bodyPr wrap="none" rtlCol="0">
            <a:spAutoFit/>
          </a:bodyPr>
          <a:p>
            <a:pPr algn="l"/>
            <a:r>
              <a:rPr lang="pt-PT" altLang="en-US" sz="2000" b="1" dirty="0">
                <a:solidFill>
                  <a:schemeClr val="bg1"/>
                </a:solidFill>
                <a:sym typeface="+mn-ea"/>
              </a:rPr>
              <a:t>Create AWS Lambda functions with AWS CLI</a:t>
            </a:r>
            <a:endParaRPr lang="pt-PT" altLang="en-US" sz="2000" b="1" dirty="0">
              <a:solidFill>
                <a:schemeClr val="bg1"/>
              </a:solidFill>
              <a:sym typeface="+mn-ea"/>
            </a:endParaRPr>
          </a:p>
        </p:txBody>
      </p:sp>
      <p:sp>
        <p:nvSpPr>
          <p:cNvPr id="2" name="Text Box 1"/>
          <p:cNvSpPr txBox="1"/>
          <p:nvPr/>
        </p:nvSpPr>
        <p:spPr>
          <a:xfrm>
            <a:off x="407670" y="958215"/>
            <a:ext cx="7098665" cy="255333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Steps of Create AWS Lambda functions with AWS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the execution role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function code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a deployment package with zip function code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Lambda Function with AWS CLI</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Invoke Lambda Function</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Check logs</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We will Check Lambda Function details with AWS CLI.</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We will Clean up resources</a:t>
            </a:r>
            <a:endParaRPr sz="1600">
              <a:solidFill>
                <a:schemeClr val="bg1"/>
              </a:solidFill>
              <a:sym typeface="+mn-ea"/>
            </a:endParaRPr>
          </a:p>
        </p:txBody>
      </p:sp>
      <p:pic>
        <p:nvPicPr>
          <p:cNvPr id="9"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11"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12"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3"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8" name="Straight Arrow Connector 17"/>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9"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Picture 19"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21"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7" name="Rectangles 6"/>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47320"/>
            <a:ext cx="7441565" cy="398780"/>
          </a:xfrm>
          <a:prstGeom prst="rect">
            <a:avLst/>
          </a:prstGeom>
          <a:noFill/>
        </p:spPr>
        <p:txBody>
          <a:bodyPr wrap="none" rtlCol="0">
            <a:spAutoFit/>
          </a:bodyPr>
          <a:p>
            <a:pPr algn="l"/>
            <a:r>
              <a:rPr lang="pt-PT" altLang="en-US" sz="2000" b="1" dirty="0">
                <a:solidFill>
                  <a:schemeClr val="bg1"/>
                </a:solidFill>
                <a:sym typeface="+mn-ea"/>
              </a:rPr>
              <a:t>Update AWS Lambda Function Code using AWS CLI</a:t>
            </a:r>
            <a:endParaRPr lang="pt-PT" altLang="en-US" sz="2000" b="1" dirty="0">
              <a:solidFill>
                <a:schemeClr val="bg1"/>
              </a:solidFill>
              <a:sym typeface="+mn-ea"/>
            </a:endParaRPr>
          </a:p>
        </p:txBody>
      </p:sp>
      <p:sp>
        <p:nvSpPr>
          <p:cNvPr id="2" name="Text Box 1"/>
          <p:cNvSpPr txBox="1"/>
          <p:nvPr/>
        </p:nvSpPr>
        <p:spPr>
          <a:xfrm>
            <a:off x="321945" y="1139190"/>
            <a:ext cx="7098665" cy="206121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Steps of Update AWS Lambda functions with AWS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1</a:t>
            </a:r>
            <a:r>
              <a:rPr lang="pt-PT" sz="1600">
                <a:solidFill>
                  <a:schemeClr val="bg1"/>
                </a:solidFill>
                <a:sym typeface="+mn-ea"/>
              </a:rPr>
              <a:t>.</a:t>
            </a:r>
            <a:r>
              <a:rPr sz="1600">
                <a:solidFill>
                  <a:schemeClr val="bg1"/>
                </a:solidFill>
                <a:sym typeface="+mn-ea"/>
              </a:rPr>
              <a:t> Develop lambda code to update one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2</a:t>
            </a:r>
            <a:r>
              <a:rPr lang="pt-PT" sz="1600">
                <a:solidFill>
                  <a:schemeClr val="bg1"/>
                </a:solidFill>
                <a:sym typeface="+mn-ea"/>
              </a:rPr>
              <a:t>.</a:t>
            </a:r>
            <a:r>
              <a:rPr sz="1600">
                <a:solidFill>
                  <a:schemeClr val="bg1"/>
                </a:solidFill>
                <a:sym typeface="+mn-ea"/>
              </a:rPr>
              <a:t> zip function code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3</a:t>
            </a:r>
            <a:r>
              <a:rPr lang="pt-PT" sz="1600">
                <a:solidFill>
                  <a:schemeClr val="bg1"/>
                </a:solidFill>
                <a:sym typeface="+mn-ea"/>
              </a:rPr>
              <a:t>.</a:t>
            </a:r>
            <a:r>
              <a:rPr sz="1600">
                <a:solidFill>
                  <a:schemeClr val="bg1"/>
                </a:solidFill>
                <a:sym typeface="+mn-ea"/>
              </a:rPr>
              <a:t> update lambda function with cli</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4</a:t>
            </a:r>
            <a:r>
              <a:rPr lang="pt-PT" sz="1600">
                <a:solidFill>
                  <a:schemeClr val="bg1"/>
                </a:solidFill>
                <a:sym typeface="+mn-ea"/>
              </a:rPr>
              <a:t>.</a:t>
            </a:r>
            <a:r>
              <a:rPr sz="1600">
                <a:solidFill>
                  <a:schemeClr val="bg1"/>
                </a:solidFill>
                <a:sym typeface="+mn-ea"/>
              </a:rPr>
              <a:t> invoke updated lambda function with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We will Clean up resources</a:t>
            </a:r>
            <a:endParaRPr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5"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Update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34"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9" name="Rectangles 8"/>
          <p:cNvSpPr/>
          <p:nvPr/>
        </p:nvSpPr>
        <p:spPr>
          <a:xfrm>
            <a:off x="450215" y="558800"/>
            <a:ext cx="7488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56845"/>
            <a:ext cx="9451975" cy="398780"/>
          </a:xfrm>
          <a:prstGeom prst="rect">
            <a:avLst/>
          </a:prstGeom>
          <a:noFill/>
        </p:spPr>
        <p:txBody>
          <a:bodyPr wrap="none" rtlCol="0">
            <a:spAutoFit/>
          </a:bodyPr>
          <a:p>
            <a:pPr algn="l"/>
            <a:r>
              <a:rPr lang="pt-PT" altLang="en-US" sz="2000" b="1" dirty="0">
                <a:solidFill>
                  <a:schemeClr val="bg1"/>
                </a:solidFill>
                <a:sym typeface="+mn-ea"/>
              </a:rPr>
              <a:t>Update AWS Lambda Function with Dependencies using AWS CLI</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Lambda function depends on libraries, we can use</a:t>
            </a:r>
            <a:r>
              <a:rPr lang="pt-PT" sz="1600">
                <a:solidFill>
                  <a:schemeClr val="bg1"/>
                </a:solidFill>
                <a:sym typeface="+mn-ea"/>
              </a:rPr>
              <a:t> </a:t>
            </a:r>
            <a:r>
              <a:rPr sz="1600">
                <a:solidFill>
                  <a:schemeClr val="bg1"/>
                </a:solidFill>
                <a:sym typeface="+mn-ea"/>
              </a:rPr>
              <a:t>npm to include them in our deployment package.</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Add any external package with using "npm install"</a:t>
            </a:r>
            <a:r>
              <a:rPr lang="pt-PT" sz="1600">
                <a:solidFill>
                  <a:schemeClr val="bg1"/>
                </a:solidFill>
                <a:sym typeface="+mn-ea"/>
              </a:rPr>
              <a:t> </a:t>
            </a:r>
            <a:r>
              <a:rPr sz="1600">
                <a:solidFill>
                  <a:schemeClr val="bg1"/>
                </a:solidFill>
                <a:sym typeface="+mn-ea"/>
              </a:rPr>
              <a:t>command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Steps of Update AWS Lambda functions with AWS</a:t>
            </a:r>
            <a:r>
              <a:rPr lang="pt-PT" sz="1600">
                <a:solidFill>
                  <a:schemeClr val="bg1"/>
                </a:solidFill>
                <a:sym typeface="+mn-ea"/>
              </a:rPr>
              <a:t> </a:t>
            </a:r>
            <a:r>
              <a:rPr sz="1600">
                <a:solidFill>
                  <a:schemeClr val="bg1"/>
                </a:solidFill>
                <a:sym typeface="+mn-ea"/>
              </a:rPr>
              <a:t>CLI;</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Install required Dependencies into node_modules</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zip function code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update lambda function with cli</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invoke updated lambda function with cli</a:t>
            </a:r>
            <a:endParaRPr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5"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Update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34"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pic>
        <p:nvPicPr>
          <p:cNvPr id="12" name="Picture 11" descr="npm-original-wordmark"/>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3940" y="4899025"/>
            <a:ext cx="793115" cy="793115"/>
          </a:xfrm>
          <a:prstGeom prst="rect">
            <a:avLst/>
          </a:prstGeom>
        </p:spPr>
      </p:pic>
      <p:sp>
        <p:nvSpPr>
          <p:cNvPr id="13" name="TextBox 18"/>
          <p:cNvSpPr txBox="1">
            <a:spLocks noChangeArrowheads="1"/>
          </p:cNvSpPr>
          <p:nvPr/>
        </p:nvSpPr>
        <p:spPr bwMode="auto">
          <a:xfrm>
            <a:off x="4587240" y="548005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packages</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450215" y="558800"/>
            <a:ext cx="9317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6280785" cy="398780"/>
          </a:xfrm>
          <a:prstGeom prst="rect">
            <a:avLst/>
          </a:prstGeom>
          <a:noFill/>
        </p:spPr>
        <p:txBody>
          <a:bodyPr wrap="none" rtlCol="0">
            <a:spAutoFit/>
          </a:bodyPr>
          <a:p>
            <a:pPr algn="l"/>
            <a:r>
              <a:rPr lang="pt-PT" altLang="en-US" sz="2000" b="1" dirty="0">
                <a:solidFill>
                  <a:schemeClr val="bg1"/>
                </a:solidFill>
                <a:sym typeface="+mn-ea"/>
              </a:rPr>
              <a:t>Using AWS Lambda Environment Variables</a:t>
            </a:r>
            <a:endParaRPr lang="pt-PT" altLang="en-US" sz="2000" b="1" dirty="0">
              <a:solidFill>
                <a:schemeClr val="bg1"/>
              </a:solidFill>
              <a:sym typeface="+mn-ea"/>
            </a:endParaRPr>
          </a:p>
        </p:txBody>
      </p:sp>
      <p:sp>
        <p:nvSpPr>
          <p:cNvPr id="2" name="Text Box 1"/>
          <p:cNvSpPr txBox="1"/>
          <p:nvPr/>
        </p:nvSpPr>
        <p:spPr>
          <a:xfrm>
            <a:off x="321945" y="1139190"/>
            <a:ext cx="10304780" cy="107632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Use environment variables to adjust your function's behavior without updating code.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Environment variable is a pair of strings that is stored in a function's version-specific</a:t>
            </a:r>
            <a:r>
              <a:rPr lang="pt-PT" sz="1600">
                <a:solidFill>
                  <a:schemeClr val="bg1"/>
                </a:solidFill>
                <a:sym typeface="+mn-ea"/>
              </a:rPr>
              <a:t> </a:t>
            </a:r>
            <a:r>
              <a:rPr sz="1600">
                <a:solidFill>
                  <a:schemeClr val="bg1"/>
                </a:solidFill>
                <a:sym typeface="+mn-ea"/>
              </a:rPr>
              <a:t>configuration.</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Configure environment variables with using AWS Management Console.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Configure environment variables with the Lambda API with cli and sdk libraries.</a:t>
            </a:r>
            <a:endParaRPr sz="1600">
              <a:solidFill>
                <a:schemeClr val="bg1"/>
              </a:solidFill>
              <a:sym typeface="+mn-ea"/>
            </a:endParaRPr>
          </a:p>
        </p:txBody>
      </p:sp>
      <p:pic>
        <p:nvPicPr>
          <p:cNvPr id="9" name="Picture 8"/>
          <p:cNvPicPr>
            <a:picLocks noChangeAspect="1"/>
          </p:cNvPicPr>
          <p:nvPr/>
        </p:nvPicPr>
        <p:blipFill>
          <a:blip r:embed="rId1"/>
          <a:stretch>
            <a:fillRect/>
          </a:stretch>
        </p:blipFill>
        <p:spPr>
          <a:xfrm>
            <a:off x="440055" y="2647950"/>
            <a:ext cx="9753600" cy="3429000"/>
          </a:xfrm>
          <a:prstGeom prst="rect">
            <a:avLst/>
          </a:prstGeom>
        </p:spPr>
      </p:pic>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3360" y="-40005"/>
            <a:ext cx="11978640" cy="673798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2206625"/>
            <a:ext cx="6431280" cy="225171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Pattern: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The comfortable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“REST”</a:t>
            </a:r>
            <a:endParaRPr lang="pt-PT" altLang="en-US" sz="480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5" name="Rectangles 54"/>
          <p:cNvSpPr/>
          <p:nvPr/>
        </p:nvSpPr>
        <p:spPr>
          <a:xfrm>
            <a:off x="2894965" y="6384925"/>
            <a:ext cx="90366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grpSp>
        <p:nvGrpSpPr>
          <p:cNvPr id="8" name="Group 7"/>
          <p:cNvGrpSpPr/>
          <p:nvPr/>
        </p:nvGrpSpPr>
        <p:grpSpPr>
          <a:xfrm>
            <a:off x="246380" y="5857240"/>
            <a:ext cx="1402080" cy="337820"/>
            <a:chOff x="388" y="9912"/>
            <a:chExt cx="2208" cy="532"/>
          </a:xfrm>
        </p:grpSpPr>
        <p:sp>
          <p:nvSpPr>
            <p:cNvPr id="2" name="Rectangles 1"/>
            <p:cNvSpPr/>
            <p:nvPr/>
          </p:nvSpPr>
          <p:spPr>
            <a:xfrm>
              <a:off x="388" y="9912"/>
              <a:ext cx="2208" cy="533"/>
            </a:xfrm>
            <a:prstGeom prst="rect">
              <a:avLst/>
            </a:prstGeom>
            <a:solidFill>
              <a:schemeClr val="accent1">
                <a:alpha val="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586232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586232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586740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586232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31" name="Rectangle 48"/>
          <p:cNvSpPr/>
          <p:nvPr/>
        </p:nvSpPr>
        <p:spPr>
          <a:xfrm>
            <a:off x="1514475" y="928370"/>
            <a:ext cx="7625715" cy="42189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2" name="Text Box 31"/>
          <p:cNvSpPr txBox="1"/>
          <p:nvPr/>
        </p:nvSpPr>
        <p:spPr>
          <a:xfrm>
            <a:off x="1890395" y="9664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3" name="TextBox 34"/>
          <p:cNvSpPr txBox="1"/>
          <p:nvPr/>
        </p:nvSpPr>
        <p:spPr>
          <a:xfrm>
            <a:off x="514456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4"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743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17"/>
          <p:cNvPicPr>
            <a:picLocks noChangeAspect="1" noChangeArrowheads="1"/>
          </p:cNvPicPr>
          <p:nvPr/>
        </p:nvPicPr>
        <p:blipFill>
          <a:blip r:embed="rId2"/>
          <a:srcRect/>
          <a:stretch>
            <a:fillRect/>
          </a:stretch>
        </p:blipFill>
        <p:spPr bwMode="auto">
          <a:xfrm>
            <a:off x="298386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p:cNvSpPr txBox="1">
            <a:spLocks noChangeArrowheads="1"/>
          </p:cNvSpPr>
          <p:nvPr/>
        </p:nvSpPr>
        <p:spPr bwMode="auto">
          <a:xfrm>
            <a:off x="217391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18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719804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1" name="Straight Arrow Connector 40"/>
          <p:cNvCxnSpPr/>
          <p:nvPr/>
        </p:nvCxnSpPr>
        <p:spPr>
          <a:xfrm>
            <a:off x="390398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39191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3"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1515587" y="929323"/>
            <a:ext cx="381000" cy="381000"/>
          </a:xfrm>
          <a:prstGeom prst="rect">
            <a:avLst/>
          </a:prstGeom>
        </p:spPr>
      </p:pic>
      <p:cxnSp>
        <p:nvCxnSpPr>
          <p:cNvPr id="44" name="Straight Arrow Connector 43"/>
          <p:cNvCxnSpPr/>
          <p:nvPr/>
        </p:nvCxnSpPr>
        <p:spPr>
          <a:xfrm>
            <a:off x="144780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39"/>
          <p:cNvSpPr/>
          <p:nvPr/>
        </p:nvSpPr>
        <p:spPr>
          <a:xfrm>
            <a:off x="434975" y="2240280"/>
            <a:ext cx="99568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000" dirty="0">
                <a:solidFill>
                  <a:srgbClr val="8FA7C4"/>
                </a:solidFill>
                <a:latin typeface="Inter Light" panose="02000403000000020004" charset="0"/>
                <a:cs typeface="Inter Light" panose="02000403000000020004" charset="0"/>
              </a:rPr>
              <a:t>Client</a:t>
            </a:r>
            <a:endParaRPr lang="pt-PT" altLang="en-US" sz="1000" dirty="0">
              <a:solidFill>
                <a:srgbClr val="8FA7C4"/>
              </a:solidFill>
              <a:latin typeface="Inter Light" panose="02000403000000020004" charset="0"/>
              <a:cs typeface="Inter Light" panose="02000403000000020004" charset="0"/>
            </a:endParaRPr>
          </a:p>
        </p:txBody>
      </p:sp>
      <p:pic>
        <p:nvPicPr>
          <p:cNvPr id="51" name="Graphic 51"/>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428625" y="2241554"/>
            <a:ext cx="381000" cy="381000"/>
          </a:xfrm>
          <a:prstGeom prst="rect">
            <a:avLst/>
          </a:prstGeom>
        </p:spPr>
      </p:pic>
      <p:sp>
        <p:nvSpPr>
          <p:cNvPr id="53" name="Text Box 52"/>
          <p:cNvSpPr txBox="1"/>
          <p:nvPr/>
        </p:nvSpPr>
        <p:spPr>
          <a:xfrm>
            <a:off x="2943860" y="6441440"/>
            <a:ext cx="8978900" cy="275590"/>
          </a:xfrm>
          <a:prstGeom prst="rect">
            <a:avLst/>
          </a:prstGeom>
          <a:noFill/>
        </p:spPr>
        <p:txBody>
          <a:bodyPr wrap="square" rtlCol="0" anchor="t">
            <a:spAutoFit/>
          </a:bodyPr>
          <a:p>
            <a:r>
              <a:rPr lang="en-US" sz="1200">
                <a:solidFill>
                  <a:schemeClr val="bg1"/>
                </a:solidFill>
              </a:rPr>
              <a:t>https://d1.awsstatic.com/events/reinvent/2019/REPEAT_3_Serverless_architectural_patterns_and_best_practices_ARC307-R3.pdf</a:t>
            </a:r>
            <a:endParaRPr lang="en-US" sz="1200">
              <a:solidFill>
                <a:schemeClr val="bg1"/>
              </a:solidFill>
            </a:endParaRPr>
          </a:p>
        </p:txBody>
      </p:sp>
      <p:pic>
        <p:nvPicPr>
          <p:cNvPr id="56" name="Picture 55"/>
          <p:cNvPicPr>
            <a:picLocks noChangeAspect="1"/>
          </p:cNvPicPr>
          <p:nvPr/>
        </p:nvPicPr>
        <p:blipFill>
          <a:blip r:embed="rId8"/>
          <a:stretch>
            <a:fillRect/>
          </a:stretch>
        </p:blipFill>
        <p:spPr>
          <a:xfrm>
            <a:off x="9549130" y="1229995"/>
            <a:ext cx="2382520" cy="2404110"/>
          </a:xfrm>
          <a:prstGeom prst="rect">
            <a:avLst/>
          </a:prstGeom>
        </p:spPr>
      </p:pic>
      <p:sp>
        <p:nvSpPr>
          <p:cNvPr id="3" name="Freeform 2"/>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s 5"/>
          <p:cNvSpPr/>
          <p:nvPr/>
        </p:nvSpPr>
        <p:spPr>
          <a:xfrm>
            <a:off x="440690" y="635000"/>
            <a:ext cx="4389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grpSp>
        <p:nvGrpSpPr>
          <p:cNvPr id="8" name="Group 7"/>
          <p:cNvGrpSpPr/>
          <p:nvPr/>
        </p:nvGrpSpPr>
        <p:grpSpPr>
          <a:xfrm>
            <a:off x="246380" y="6333490"/>
            <a:ext cx="1402080" cy="337820"/>
            <a:chOff x="388" y="9912"/>
            <a:chExt cx="2208" cy="532"/>
          </a:xfrm>
        </p:grpSpPr>
        <p:sp>
          <p:nvSpPr>
            <p:cNvPr id="2" name="Rectangles 1"/>
            <p:cNvSpPr/>
            <p:nvPr/>
          </p:nvSpPr>
          <p:spPr>
            <a:xfrm>
              <a:off x="388" y="9912"/>
              <a:ext cx="2208" cy="533"/>
            </a:xfrm>
            <a:prstGeom prst="rect">
              <a:avLst/>
            </a:prstGeom>
            <a:solidFill>
              <a:schemeClr val="accent1">
                <a:alpha val="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33857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33857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4365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33857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31" name="Rectangle 48"/>
          <p:cNvSpPr/>
          <p:nvPr/>
        </p:nvSpPr>
        <p:spPr>
          <a:xfrm>
            <a:off x="1514475" y="928370"/>
            <a:ext cx="7625715" cy="42189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2" name="Text Box 31"/>
          <p:cNvSpPr txBox="1"/>
          <p:nvPr/>
        </p:nvSpPr>
        <p:spPr>
          <a:xfrm>
            <a:off x="1890395" y="9664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3" name="TextBox 34"/>
          <p:cNvSpPr txBox="1"/>
          <p:nvPr/>
        </p:nvSpPr>
        <p:spPr>
          <a:xfrm>
            <a:off x="514456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4"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743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17"/>
          <p:cNvPicPr>
            <a:picLocks noChangeAspect="1" noChangeArrowheads="1"/>
          </p:cNvPicPr>
          <p:nvPr/>
        </p:nvPicPr>
        <p:blipFill>
          <a:blip r:embed="rId2"/>
          <a:srcRect/>
          <a:stretch>
            <a:fillRect/>
          </a:stretch>
        </p:blipFill>
        <p:spPr bwMode="auto">
          <a:xfrm>
            <a:off x="298386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p:cNvSpPr txBox="1">
            <a:spLocks noChangeArrowheads="1"/>
          </p:cNvSpPr>
          <p:nvPr/>
        </p:nvSpPr>
        <p:spPr bwMode="auto">
          <a:xfrm>
            <a:off x="217391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18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719804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1" name="Straight Arrow Connector 40"/>
          <p:cNvCxnSpPr/>
          <p:nvPr/>
        </p:nvCxnSpPr>
        <p:spPr>
          <a:xfrm>
            <a:off x="390398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39191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3"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1515587" y="929323"/>
            <a:ext cx="381000" cy="381000"/>
          </a:xfrm>
          <a:prstGeom prst="rect">
            <a:avLst/>
          </a:prstGeom>
        </p:spPr>
      </p:pic>
      <p:cxnSp>
        <p:nvCxnSpPr>
          <p:cNvPr id="44" name="Straight Arrow Connector 43"/>
          <p:cNvCxnSpPr/>
          <p:nvPr/>
        </p:nvCxnSpPr>
        <p:spPr>
          <a:xfrm>
            <a:off x="144780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5" name="TextBox 29"/>
          <p:cNvSpPr txBox="1">
            <a:spLocks noChangeArrowheads="1"/>
          </p:cNvSpPr>
          <p:nvPr/>
        </p:nvSpPr>
        <p:spPr bwMode="auto">
          <a:xfrm>
            <a:off x="5286821" y="1910504"/>
            <a:ext cx="1260156"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35"/>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40334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686522" y="16233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5"/>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6955410" y="11858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39"/>
          <p:cNvSpPr/>
          <p:nvPr/>
        </p:nvSpPr>
        <p:spPr>
          <a:xfrm>
            <a:off x="434975" y="2240280"/>
            <a:ext cx="99568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000" dirty="0">
                <a:solidFill>
                  <a:srgbClr val="8FA7C4"/>
                </a:solidFill>
                <a:latin typeface="Inter Light" panose="02000403000000020004" charset="0"/>
                <a:cs typeface="Inter Light" panose="02000403000000020004" charset="0"/>
              </a:rPr>
              <a:t>Client</a:t>
            </a:r>
            <a:endParaRPr lang="pt-PT" altLang="en-US" sz="1000" dirty="0">
              <a:solidFill>
                <a:srgbClr val="8FA7C4"/>
              </a:solidFill>
              <a:latin typeface="Inter Light" panose="02000403000000020004" charset="0"/>
              <a:cs typeface="Inter Light" panose="02000403000000020004" charset="0"/>
            </a:endParaRPr>
          </a:p>
        </p:txBody>
      </p:sp>
      <p:pic>
        <p:nvPicPr>
          <p:cNvPr id="51" name="Graphic 51"/>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428625" y="2241554"/>
            <a:ext cx="381000" cy="381000"/>
          </a:xfrm>
          <a:prstGeom prst="rect">
            <a:avLst/>
          </a:prstGeom>
        </p:spPr>
      </p:pic>
      <p:sp>
        <p:nvSpPr>
          <p:cNvPr id="60" name="Freeform 59"/>
          <p:cNvSpPr/>
          <p:nvPr/>
        </p:nvSpPr>
        <p:spPr>
          <a:xfrm flipH="1">
            <a:off x="5932805" y="1417320"/>
            <a:ext cx="996315" cy="25590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 name="TextBox 29"/>
          <p:cNvSpPr txBox="1">
            <a:spLocks noChangeArrowheads="1"/>
          </p:cNvSpPr>
          <p:nvPr/>
        </p:nvSpPr>
        <p:spPr bwMode="auto">
          <a:xfrm>
            <a:off x="6587936" y="1643804"/>
            <a:ext cx="126015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4389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5" name="TextBox 29"/>
          <p:cNvSpPr txBox="1">
            <a:spLocks noChangeArrowheads="1"/>
          </p:cNvSpPr>
          <p:nvPr/>
        </p:nvSpPr>
        <p:spPr bwMode="auto">
          <a:xfrm>
            <a:off x="4026981" y="3275754"/>
            <a:ext cx="126015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7980" y="260350"/>
            <a:ext cx="1087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1252855"/>
            <a:ext cx="7625715" cy="43668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1243648"/>
            <a:ext cx="381000" cy="381000"/>
          </a:xfrm>
          <a:prstGeom prst="rect">
            <a:avLst/>
          </a:prstGeom>
        </p:spPr>
      </p:pic>
      <p:cxnSp>
        <p:nvCxnSpPr>
          <p:cNvPr id="3" name="Straight Arrow Connector 2"/>
          <p:cNvCxnSpPr/>
          <p:nvPr/>
        </p:nvCxnSpPr>
        <p:spPr>
          <a:xfrm>
            <a:off x="130556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144581" y="201781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19517" y="1565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1218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35585" y="2240280"/>
            <a:ext cx="105283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2241554"/>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395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4712335"/>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39516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4713605"/>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3824605"/>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2997835"/>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066415"/>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01473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Rectangles 31"/>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893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1252855"/>
            <a:ext cx="7625715" cy="43668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1243648"/>
            <a:ext cx="381000" cy="381000"/>
          </a:xfrm>
          <a:prstGeom prst="rect">
            <a:avLst/>
          </a:prstGeom>
        </p:spPr>
      </p:pic>
      <p:cxnSp>
        <p:nvCxnSpPr>
          <p:cNvPr id="3" name="Straight Arrow Connector 2"/>
          <p:cNvCxnSpPr/>
          <p:nvPr/>
        </p:nvCxnSpPr>
        <p:spPr>
          <a:xfrm>
            <a:off x="130556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144581" y="201781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19517" y="1565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1218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169545" y="2240280"/>
            <a:ext cx="1118870"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2241554"/>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395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4712335"/>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39516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4713605"/>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3824605"/>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2997835"/>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066415"/>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383665"/>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2658110"/>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4" name="Rectangles 33"/>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845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1213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8855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DynamoDB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9695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46380" y="308800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93802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s 37"/>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168400"/>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798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0470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486015" y="3761740"/>
            <a:ext cx="1414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2223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571235" y="299433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rgbClr val="2AAFB4"/>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46380" y="308800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3046095"/>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a:p>
            <a:pPr algn="l"/>
            <a:endParaRPr lang="pt-PT" altLang="en-US" sz="1200" b="1">
              <a:solidFill>
                <a:srgbClr val="00B050"/>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On-demand tables support up to 40K</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read/write request units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Regional endpoints support HTTP2</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 41"/>
          <p:cNvSpPr/>
          <p:nvPr/>
        </p:nvSpPr>
        <p:spPr>
          <a:xfrm>
            <a:off x="7486650" y="2698750"/>
            <a:ext cx="1414780" cy="1560195"/>
          </a:xfrm>
          <a:prstGeom prst="rect">
            <a:avLst/>
          </a:prstGeom>
          <a:noFill/>
          <a:ln w="158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39" name="TextBox 12"/>
          <p:cNvSpPr txBox="1">
            <a:spLocks noChangeArrowheads="1"/>
          </p:cNvSpPr>
          <p:nvPr/>
        </p:nvSpPr>
        <p:spPr bwMode="auto">
          <a:xfrm>
            <a:off x="7312025" y="2717165"/>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On-demand Billing</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Rectangle 41"/>
          <p:cNvSpPr/>
          <p:nvPr/>
        </p:nvSpPr>
        <p:spPr>
          <a:xfrm>
            <a:off x="2188845" y="2865755"/>
            <a:ext cx="1938020" cy="1560195"/>
          </a:xfrm>
          <a:prstGeom prst="rect">
            <a:avLst/>
          </a:prstGeom>
          <a:noFill/>
          <a:ln w="158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45" name="TextBox 12"/>
          <p:cNvSpPr txBox="1">
            <a:spLocks noChangeArrowheads="1"/>
          </p:cNvSpPr>
          <p:nvPr/>
        </p:nvSpPr>
        <p:spPr bwMode="auto">
          <a:xfrm>
            <a:off x="2303145" y="2851150"/>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Regional EndPoint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6" name="Straight Arrow Connector 45"/>
          <p:cNvCxnSpPr/>
          <p:nvPr/>
        </p:nvCxnSpPr>
        <p:spPr>
          <a:xfrm flipH="1" flipV="1">
            <a:off x="9174480" y="3262630"/>
            <a:ext cx="0" cy="796290"/>
          </a:xfrm>
          <a:prstGeom prst="straightConnector1">
            <a:avLst/>
          </a:prstGeom>
          <a:ln w="25400">
            <a:solidFill>
              <a:srgbClr val="2AAFB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19558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0305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431405" y="3761740"/>
            <a:ext cx="15551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2223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571235" y="299433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rgbClr val="2AAFB4"/>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rgbClr val="00B050"/>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39395" y="3088005"/>
            <a:ext cx="1049020"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378460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a:p>
            <a:pPr algn="l"/>
            <a:endParaRPr lang="pt-PT" altLang="en-US" sz="1200" b="1">
              <a:solidFill>
                <a:srgbClr val="00B050"/>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On-demand tables support up to 40K</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read/write request units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Regional endpoints support HTTP2</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Use Lambda Power Tuning for</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perf/cost tuning</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 41"/>
          <p:cNvSpPr/>
          <p:nvPr/>
        </p:nvSpPr>
        <p:spPr>
          <a:xfrm>
            <a:off x="7486650" y="2698750"/>
            <a:ext cx="1414780" cy="1560195"/>
          </a:xfrm>
          <a:prstGeom prst="rect">
            <a:avLst/>
          </a:prstGeom>
          <a:noFill/>
          <a:ln w="158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39" name="TextBox 12"/>
          <p:cNvSpPr txBox="1">
            <a:spLocks noChangeArrowheads="1"/>
          </p:cNvSpPr>
          <p:nvPr/>
        </p:nvSpPr>
        <p:spPr bwMode="auto">
          <a:xfrm>
            <a:off x="7312025" y="2717165"/>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On-demand Billing</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Rectangle 41"/>
          <p:cNvSpPr/>
          <p:nvPr/>
        </p:nvSpPr>
        <p:spPr>
          <a:xfrm>
            <a:off x="2188845" y="2865755"/>
            <a:ext cx="1938020" cy="1560195"/>
          </a:xfrm>
          <a:prstGeom prst="rect">
            <a:avLst/>
          </a:prstGeom>
          <a:noFill/>
          <a:ln w="158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45" name="TextBox 12"/>
          <p:cNvSpPr txBox="1">
            <a:spLocks noChangeArrowheads="1"/>
          </p:cNvSpPr>
          <p:nvPr/>
        </p:nvSpPr>
        <p:spPr bwMode="auto">
          <a:xfrm>
            <a:off x="2303145" y="2851150"/>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Regional EndPoint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6" name="Straight Arrow Connector 45"/>
          <p:cNvCxnSpPr/>
          <p:nvPr/>
        </p:nvCxnSpPr>
        <p:spPr>
          <a:xfrm flipH="1" flipV="1">
            <a:off x="9174480" y="3262630"/>
            <a:ext cx="0" cy="796290"/>
          </a:xfrm>
          <a:prstGeom prst="straightConnector1">
            <a:avLst/>
          </a:prstGeom>
          <a:ln w="25400">
            <a:solidFill>
              <a:srgbClr val="2AAFB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9169400" y="4380230"/>
            <a:ext cx="5080" cy="372745"/>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109335" y="5963920"/>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179185" y="6416040"/>
            <a:ext cx="5122545" cy="275590"/>
          </a:xfrm>
          <a:prstGeom prst="rect">
            <a:avLst/>
          </a:prstGeom>
          <a:noFill/>
        </p:spPr>
        <p:txBody>
          <a:bodyPr wrap="square" rtlCol="0" anchor="t">
            <a:spAutoFit/>
          </a:bodyPr>
          <a:p>
            <a:r>
              <a:rPr lang="en-US" sz="1200">
                <a:hlinkClick r:id="rId16" action="ppaction://hlinkfile"/>
              </a:rPr>
              <a:t>https://docs.aws.amazon.com/lambda/latest/dg/with-s3-example.html</a:t>
            </a:r>
            <a:endParaRPr lang="en-US" sz="1200"/>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179185" y="6416040"/>
            <a:ext cx="5122545" cy="275590"/>
          </a:xfrm>
          <a:prstGeom prst="rect">
            <a:avLst/>
          </a:prstGeom>
          <a:noFill/>
        </p:spPr>
        <p:txBody>
          <a:bodyPr wrap="square" rtlCol="0" anchor="t">
            <a:spAutoFit/>
          </a:bodyPr>
          <a:p>
            <a:r>
              <a:rPr lang="en-US" sz="1200">
                <a:hlinkClick r:id="rId13" action="ppaction://hlinkfile"/>
              </a:rPr>
              <a:t>https://docs.aws.amazon.com/lambda/latest/dg/with-s3-example.html</a:t>
            </a:r>
            <a:endParaRPr lang="en-US" sz="1200"/>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51578</Words>
  <Application>WPS Presentation</Application>
  <PresentationFormat>Widescreen</PresentationFormat>
  <Paragraphs>2692</Paragraphs>
  <Slides>155</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155</vt:i4>
      </vt:variant>
    </vt:vector>
  </HeadingPairs>
  <TitlesOfParts>
    <vt:vector size="179"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Wingdings</vt:lpstr>
      <vt:lpstr>Janda Cheerful Script</vt:lpstr>
      <vt:lpstr>Neuropolitical Rg</vt:lpstr>
      <vt:lpstr>OpenSymbol</vt:lpstr>
      <vt:lpstr>Office Theme</vt:lpstr>
      <vt:lpstr>Conhecendo AWS Serverless com CDK, Java e Python</vt:lpstr>
      <vt:lpstr>Getting to know AWS Serverless with CDK, Java and Python</vt:lpstr>
      <vt:lpstr>PowerPoint 演示文稿</vt:lpstr>
      <vt:lpstr>PowerPoint 演示文稿</vt:lpstr>
      <vt:lpstr>Question  AI</vt:lpstr>
      <vt:lpstr>PowerPoint 演示文稿</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Prerequisites  and  Tools</vt:lpstr>
      <vt:lpstr>PowerPoint 演示文稿</vt:lpstr>
      <vt:lpstr>Serverless</vt:lpstr>
      <vt:lpstr>PowerPoint 演示文稿</vt:lpstr>
      <vt:lpstr>PowerPoint 演示文稿</vt:lpstr>
      <vt:lpstr>PowerPoint 演示文稿</vt:lpstr>
      <vt:lpstr>PowerPoint 演示文稿</vt:lpstr>
      <vt:lpstr>AWS Storage</vt:lpstr>
      <vt:lpstr>PowerPoint 演示文稿</vt:lpstr>
      <vt:lpstr>PowerPoint 演示文稿</vt:lpstr>
      <vt:lpstr>PowerPoint 演示文稿</vt:lpstr>
      <vt:lpstr>AWS Database</vt:lpstr>
      <vt:lpstr>PowerPoint 演示文稿</vt:lpstr>
      <vt:lpstr>PowerPoint 演示文稿</vt:lpstr>
      <vt:lpstr>PowerPoint 演示文稿</vt:lpstr>
      <vt:lpstr>PowerPoint 演示文稿</vt:lpstr>
      <vt:lpstr>AWS API  Gateway</vt:lpstr>
      <vt:lpstr>PowerPoint 演示文稿</vt:lpstr>
      <vt:lpstr>PowerPoint 演示文稿</vt:lpstr>
      <vt:lpstr>PowerPoint 演示文稿</vt:lpstr>
      <vt:lpstr>PowerPoint 演示文稿</vt:lpstr>
      <vt:lpstr>AWS Application Integration</vt:lpstr>
      <vt:lpstr>Amazon  SNS</vt:lpstr>
      <vt:lpstr>PowerPoint 演示文稿</vt:lpstr>
      <vt:lpstr>PowerPoint 演示文稿</vt:lpstr>
      <vt:lpstr>PowerPoint 演示文稿</vt:lpstr>
      <vt:lpstr>Amazon  SQS</vt:lpstr>
      <vt:lpstr>PowerPoint 演示文稿</vt:lpstr>
      <vt:lpstr>PowerPoint 演示文稿</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Invoke  Lambda functions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Importants Resources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847</cp:revision>
  <dcterms:created xsi:type="dcterms:W3CDTF">2023-09-17T18:32:03Z</dcterms:created>
  <dcterms:modified xsi:type="dcterms:W3CDTF">2023-09-17T18:32:03Z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